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77" r:id="rId6"/>
    <p:sldId id="279" r:id="rId7"/>
    <p:sldId id="276" r:id="rId8"/>
    <p:sldId id="280" r:id="rId9"/>
    <p:sldId id="262" r:id="rId10"/>
    <p:sldId id="278" r:id="rId11"/>
    <p:sldId id="282" r:id="rId12"/>
    <p:sldId id="284" r:id="rId13"/>
    <p:sldId id="285" r:id="rId14"/>
    <p:sldId id="265" r:id="rId15"/>
    <p:sldId id="273" r:id="rId16"/>
    <p:sldId id="275" r:id="rId17"/>
    <p:sldId id="268" r:id="rId18"/>
    <p:sldId id="267" r:id="rId19"/>
    <p:sldId id="274" r:id="rId20"/>
    <p:sldId id="270" r:id="rId21"/>
    <p:sldId id="271" r:id="rId22"/>
  </p:sldIdLst>
  <p:sldSz cx="12192000" cy="6858000"/>
  <p:notesSz cx="6858000" cy="9144000"/>
  <p:embeddedFontLst>
    <p:embeddedFont>
      <p:font typeface="Cambria Math" panose="02040503050406030204" pitchFamily="18" charset="0"/>
      <p:regular r:id="rId24"/>
    </p:embeddedFont>
    <p:embeddedFont>
      <p:font typeface="Candara" panose="020E05020303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a:srgbClr val="FF2C5A"/>
    <a:srgbClr val="FF7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659"/>
    <p:restoredTop sz="80732"/>
  </p:normalViewPr>
  <p:slideViewPr>
    <p:cSldViewPr snapToGrid="0">
      <p:cViewPr>
        <p:scale>
          <a:sx n="73" d="100"/>
          <a:sy n="73" d="100"/>
        </p:scale>
        <p:origin x="-432"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69529-9877-6F48-8CA1-65625AABBD6A}" type="datetimeFigureOut">
              <a:rPr lang="en-US" smtClean="0"/>
              <a:t>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DCE83-FC53-BD40-9964-AEF35E8658D2}" type="slidenum">
              <a:rPr lang="en-US" smtClean="0"/>
              <a:t>‹#›</a:t>
            </a:fld>
            <a:endParaRPr lang="en-US"/>
          </a:p>
        </p:txBody>
      </p:sp>
    </p:spTree>
    <p:extLst>
      <p:ext uri="{BB962C8B-B14F-4D97-AF65-F5344CB8AC3E}">
        <p14:creationId xmlns:p14="http://schemas.microsoft.com/office/powerpoint/2010/main" val="217828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let me introduce the settings of anonymous tokens.</a:t>
            </a:r>
          </a:p>
          <a:p>
            <a:pPr marL="228600" indent="-228600">
              <a:buAutoNum type="arabicPeriod"/>
            </a:pPr>
            <a:r>
              <a:rPr lang="en-US" dirty="0"/>
              <a:t>Here we have an issuer, user, verifier. The issuer has their own secret and public keys. We denote the user identity with some </a:t>
            </a:r>
            <a:r>
              <a:rPr lang="en-US" dirty="0" err="1"/>
              <a:t>pk_U</a:t>
            </a:r>
            <a:endParaRPr lang="en-US" dirty="0"/>
          </a:p>
          <a:p>
            <a:pPr marL="228600" indent="-228600">
              <a:buAutoNum type="arabicPeriod"/>
            </a:pPr>
            <a:r>
              <a:rPr lang="en-US" dirty="0"/>
              <a:t>Here, user and issuer interacts so that the user receives a token / token dispenser bound to the user identity. (Make it clear that token generator --  )</a:t>
            </a:r>
          </a:p>
          <a:p>
            <a:pPr marL="228600" indent="-228600">
              <a:buAutoNum type="arabicPeriod"/>
            </a:pPr>
            <a:r>
              <a:rPr lang="en-US" dirty="0"/>
              <a:t>Say the user wants to access some service provided by the verifier. The verifier might ask the users to authenticate that they are authorized by the issuer. The user then generates a token (which also contains a serial number) and send them to the verifier.</a:t>
            </a:r>
          </a:p>
          <a:p>
            <a:pPr marL="228600" indent="-228600">
              <a:buAutoNum type="arabicPeriod"/>
            </a:pPr>
            <a:r>
              <a:rPr lang="en-US" dirty="0"/>
              <a:t>We also require anonymity to hold, meaning even if the issuer and verifier collude, they cannot track/link the user’s activity.</a:t>
            </a:r>
          </a:p>
          <a:p>
            <a:pPr marL="228600" indent="-228600">
              <a:buAutoNum type="arabicPeriod"/>
            </a:pPr>
            <a:r>
              <a:rPr lang="en-US" dirty="0"/>
              <a:t>An example of this primitive is the Privacy pass protocol which is used to bypass captchas in browsers.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a:t>
            </a:fld>
            <a:endParaRPr lang="en-US"/>
          </a:p>
        </p:txBody>
      </p:sp>
    </p:spTree>
    <p:extLst>
      <p:ext uri="{BB962C8B-B14F-4D97-AF65-F5344CB8AC3E}">
        <p14:creationId xmlns:p14="http://schemas.microsoft.com/office/powerpoint/2010/main" val="1583782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achieve everlasting anonymity, we first try to replace the PRF with a k-wise independent function, e.g., random degree-k polynomial. The key idea here is to ensure that the serial numbers will look random for at most k tokens.</a:t>
            </a:r>
          </a:p>
        </p:txBody>
      </p:sp>
      <p:sp>
        <p:nvSpPr>
          <p:cNvPr id="4" name="Slide Number Placeholder 3"/>
          <p:cNvSpPr>
            <a:spLocks noGrp="1"/>
          </p:cNvSpPr>
          <p:nvPr>
            <p:ph type="sldNum" sz="quarter" idx="5"/>
          </p:nvPr>
        </p:nvSpPr>
        <p:spPr/>
        <p:txBody>
          <a:bodyPr/>
          <a:lstStyle/>
          <a:p>
            <a:fld id="{DD4DCE83-FC53-BD40-9964-AEF35E8658D2}" type="slidenum">
              <a:rPr lang="en-US" smtClean="0"/>
              <a:t>14</a:t>
            </a:fld>
            <a:endParaRPr lang="en-US"/>
          </a:p>
        </p:txBody>
      </p:sp>
    </p:spTree>
    <p:extLst>
      <p:ext uri="{BB962C8B-B14F-4D97-AF65-F5344CB8AC3E}">
        <p14:creationId xmlns:p14="http://schemas.microsoft.com/office/powerpoint/2010/main" val="3008570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Fleshing this out, the user first sample the polynomial. </a:t>
            </a:r>
          </a:p>
          <a:p>
            <a:r>
              <a:rPr lang="en-US" dirty="0"/>
              <a:t>1. commit to it using a KZG commitment</a:t>
            </a:r>
          </a:p>
          <a:p>
            <a:r>
              <a:rPr lang="en-US" dirty="0"/>
              <a:t>2. Sign using structure preserving signatures (which signs group elements).</a:t>
            </a:r>
          </a:p>
          <a:p>
            <a:r>
              <a:rPr lang="en-US" dirty="0"/>
              <a:t>3. Using the signature we can produce the following proof of knowledge which proves similar relation to before, except that instead of proving that the computation of f is done correctly, we prove that the user “knows” a corresponding evaluation opening to the signed commitment instead. </a:t>
            </a:r>
          </a:p>
          <a:p>
            <a:r>
              <a:rPr lang="en-US" dirty="0"/>
              <a:t>4. Note that here we achieve anonymity through k-wise independence, statistical hiding of KZG commitment, and statistical ZK. </a:t>
            </a:r>
          </a:p>
          <a:p>
            <a:endParaRPr lang="en-US" dirty="0"/>
          </a:p>
          <a:p>
            <a:r>
              <a:rPr lang="en-US" dirty="0"/>
              <a:t>(Mention </a:t>
            </a:r>
            <a:r>
              <a:rPr lang="en-US" dirty="0" err="1"/>
              <a:t>Groth</a:t>
            </a:r>
            <a:r>
              <a:rPr lang="en-US" dirty="0"/>
              <a:t>-Sahai for the pairing-product equations check) </a:t>
            </a:r>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15</a:t>
            </a:fld>
            <a:endParaRPr lang="en-US"/>
          </a:p>
        </p:txBody>
      </p:sp>
    </p:spTree>
    <p:extLst>
      <p:ext uri="{BB962C8B-B14F-4D97-AF65-F5344CB8AC3E}">
        <p14:creationId xmlns:p14="http://schemas.microsoft.com/office/powerpoint/2010/main" val="1127627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of this construction, however, is that computing the serial number and opening now runs in time linear in this bound k “per each token generation”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16</a:t>
            </a:fld>
            <a:endParaRPr lang="en-US"/>
          </a:p>
        </p:txBody>
      </p:sp>
    </p:spTree>
    <p:extLst>
      <p:ext uri="{BB962C8B-B14F-4D97-AF65-F5344CB8AC3E}">
        <p14:creationId xmlns:p14="http://schemas.microsoft.com/office/powerpoint/2010/main" val="369941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this, we do the following.</a:t>
            </a:r>
          </a:p>
          <a:p>
            <a:pPr marL="228600" indent="-228600">
              <a:buAutoNum type="arabicPeriod"/>
            </a:pPr>
            <a:r>
              <a:rPr lang="en-US" dirty="0"/>
              <a:t>We replace the polynomial with (almost) k-wise independent function with fast evaluation (make it clear that this is not defined yet, will mention next slide) -- Change naming?</a:t>
            </a:r>
          </a:p>
          <a:p>
            <a:pPr marL="228600" indent="-228600">
              <a:buAutoNum type="arabicPeriod"/>
            </a:pPr>
            <a:r>
              <a:rPr lang="en-US" dirty="0"/>
              <a:t>Still commit to function keys with KZG commitments, but due to the structure of the function keys, some openings can be precomputed, allowing for faster token generation time.</a:t>
            </a:r>
          </a:p>
          <a:p>
            <a:pPr marL="228600" indent="-228600">
              <a:buAutoNum type="arabicPeriod"/>
            </a:pPr>
            <a:r>
              <a:rPr lang="en-US" dirty="0"/>
              <a:t>Proof of knowledge is similar to before that showing knowledge of valid commitment and signatures, valid openings, and that these valid openings correspond to the correct evaluation of the function.</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17</a:t>
            </a:fld>
            <a:endParaRPr lang="en-US"/>
          </a:p>
        </p:txBody>
      </p:sp>
    </p:spTree>
    <p:extLst>
      <p:ext uri="{BB962C8B-B14F-4D97-AF65-F5344CB8AC3E}">
        <p14:creationId xmlns:p14="http://schemas.microsoft.com/office/powerpoint/2010/main" val="2830906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fast... on this slide...)</a:t>
            </a:r>
          </a:p>
          <a:p>
            <a:r>
              <a:rPr lang="en-US" dirty="0"/>
              <a:t>(Trimming down things--O(\lambda) degrees)</a:t>
            </a:r>
          </a:p>
          <a:p>
            <a:endParaRPr lang="en-US" dirty="0"/>
          </a:p>
          <a:p>
            <a:r>
              <a:rPr lang="en-US" dirty="0"/>
              <a:t>To give some idea on how the function works, </a:t>
            </a:r>
          </a:p>
          <a:p>
            <a:r>
              <a:rPr lang="en-US" dirty="0"/>
              <a:t>1. We have the input fed to three functions f1, f2, g</a:t>
            </a:r>
          </a:p>
          <a:p>
            <a:r>
              <a:rPr lang="en-US" dirty="0"/>
              <a:t>2. Then, the output of f1, f2 are used as an index to large look-up tables T1 T2.</a:t>
            </a:r>
          </a:p>
          <a:p>
            <a:r>
              <a:rPr lang="en-US" dirty="0"/>
              <a:t>3. Finally, the output of g and these table entries are summed together to the output</a:t>
            </a:r>
          </a:p>
          <a:p>
            <a:endParaRPr lang="en-US" dirty="0"/>
          </a:p>
          <a:p>
            <a:r>
              <a:rPr lang="en-US" dirty="0"/>
              <a:t>Note that in this construction, f1, f2, g are only security-parameter -wise independent functions and T1, T2 are random tables of size linear in k. Assuming that one can lookup the tables in constant time, the running time now only relates to computing f1,f2, g and doing the lookups. (in the RAM model). </a:t>
            </a:r>
          </a:p>
          <a:p>
            <a:endParaRPr lang="en-US" dirty="0"/>
          </a:p>
          <a:p>
            <a:r>
              <a:rPr lang="en-US" dirty="0"/>
              <a:t>It is already known that this construction satisfies "</a:t>
            </a:r>
            <a:r>
              <a:rPr lang="en-US" dirty="0" err="1"/>
              <a:t>pseudorandomness</a:t>
            </a:r>
            <a:r>
              <a:rPr lang="en-US" dirty="0"/>
              <a:t>" against unbounded </a:t>
            </a:r>
            <a:r>
              <a:rPr lang="en-US" dirty="0" err="1"/>
              <a:t>adveraries</a:t>
            </a:r>
            <a:r>
              <a:rPr lang="en-US" dirty="0"/>
              <a:t> with at most k adaptive query to evaluation oracle.   (Pseudorandom against ... w/o evaluation oracle... )</a:t>
            </a:r>
          </a:p>
        </p:txBody>
      </p:sp>
      <p:sp>
        <p:nvSpPr>
          <p:cNvPr id="4" name="Slide Number Placeholder 3"/>
          <p:cNvSpPr>
            <a:spLocks noGrp="1"/>
          </p:cNvSpPr>
          <p:nvPr>
            <p:ph type="sldNum" sz="quarter" idx="5"/>
          </p:nvPr>
        </p:nvSpPr>
        <p:spPr/>
        <p:txBody>
          <a:bodyPr/>
          <a:lstStyle/>
          <a:p>
            <a:fld id="{DD4DCE83-FC53-BD40-9964-AEF35E8658D2}" type="slidenum">
              <a:rPr lang="en-US" smtClean="0"/>
              <a:t>18</a:t>
            </a:fld>
            <a:endParaRPr lang="en-US"/>
          </a:p>
        </p:txBody>
      </p:sp>
    </p:spTree>
    <p:extLst>
      <p:ext uri="{BB962C8B-B14F-4D97-AF65-F5344CB8AC3E}">
        <p14:creationId xmlns:p14="http://schemas.microsoft.com/office/powerpoint/2010/main" val="4227667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construction work with group-based techniques, we made some small modifications. </a:t>
            </a:r>
          </a:p>
          <a:p>
            <a:r>
              <a:rPr lang="en-US" dirty="0"/>
              <a:t>1. Domain and range are now </a:t>
            </a:r>
            <a:r>
              <a:rPr lang="en-US" dirty="0" err="1"/>
              <a:t>Zp</a:t>
            </a:r>
            <a:r>
              <a:rPr lang="en-US" dirty="0"/>
              <a:t>. f1, f2, g are </a:t>
            </a:r>
            <a:r>
              <a:rPr lang="en-US" dirty="0" err="1"/>
              <a:t>Zp</a:t>
            </a:r>
            <a:r>
              <a:rPr lang="en-US" dirty="0"/>
              <a:t>-polynomials. They will be committed to via KZG. Evaluating and computing will be in time O(\lambda)</a:t>
            </a:r>
          </a:p>
          <a:p>
            <a:r>
              <a:rPr lang="en-US" dirty="0"/>
              <a:t>2. The outputs of f1, f2 are modded down to the range [0, m-1] and used as indices to T1 T2. </a:t>
            </a:r>
          </a:p>
          <a:p>
            <a:r>
              <a:rPr lang="en-US" dirty="0"/>
              <a:t>3. These two tables are also committed to via KZG by committing to the polynomial which evaluates on each index to the corresponding entry. Note that since we know in advance where the openings are going to be, we can precompute these openings. </a:t>
            </a:r>
          </a:p>
          <a:p>
            <a:endParaRPr lang="en-US" dirty="0"/>
          </a:p>
          <a:p>
            <a:r>
              <a:rPr lang="en-US" dirty="0"/>
              <a:t>The modulo computation are more complicated but can be proved via inner-product argument with similar complexity to the range proof that was already used to prove validity of the counter.</a:t>
            </a:r>
          </a:p>
          <a:p>
            <a:endParaRPr lang="en-US" dirty="0"/>
          </a:p>
          <a:p>
            <a:r>
              <a:rPr lang="en-US" dirty="0"/>
              <a:t>(Trim words, inner product arguments, )</a:t>
            </a:r>
          </a:p>
        </p:txBody>
      </p:sp>
      <p:sp>
        <p:nvSpPr>
          <p:cNvPr id="4" name="Slide Number Placeholder 3"/>
          <p:cNvSpPr>
            <a:spLocks noGrp="1"/>
          </p:cNvSpPr>
          <p:nvPr>
            <p:ph type="sldNum" sz="quarter" idx="5"/>
          </p:nvPr>
        </p:nvSpPr>
        <p:spPr/>
        <p:txBody>
          <a:bodyPr/>
          <a:lstStyle/>
          <a:p>
            <a:fld id="{DD4DCE83-FC53-BD40-9964-AEF35E8658D2}" type="slidenum">
              <a:rPr lang="en-US" smtClean="0"/>
              <a:t>19</a:t>
            </a:fld>
            <a:endParaRPr lang="en-US"/>
          </a:p>
        </p:txBody>
      </p:sp>
    </p:spTree>
    <p:extLst>
      <p:ext uri="{BB962C8B-B14F-4D97-AF65-F5344CB8AC3E}">
        <p14:creationId xmlns:p14="http://schemas.microsoft.com/office/powerpoint/2010/main" val="406302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to give a summary. </a:t>
            </a:r>
          </a:p>
          <a:p>
            <a:r>
              <a:rPr lang="en-US" dirty="0"/>
              <a:t>- We improve from the strawman construction by eliminating the dependency on k per each token generation </a:t>
            </a:r>
          </a:p>
          <a:p>
            <a:r>
              <a:rPr lang="en-US" dirty="0"/>
              <a:t>- This is paid by larger token sizes and slightly larger user time at issuance</a:t>
            </a:r>
          </a:p>
          <a:p>
            <a:r>
              <a:rPr lang="en-US" dirty="0"/>
              <a:t>- In this talk, I omitted how we achieve other properties such as </a:t>
            </a:r>
            <a:r>
              <a:rPr lang="en-US" dirty="0" err="1"/>
              <a:t>linkability</a:t>
            </a:r>
            <a:r>
              <a:rPr lang="en-US" dirty="0"/>
              <a:t> and </a:t>
            </a:r>
            <a:r>
              <a:rPr lang="en-US" dirty="0" err="1"/>
              <a:t>exculpability</a:t>
            </a:r>
            <a:r>
              <a:rPr lang="en-US" dirty="0"/>
              <a:t>. The latter ensures that no malicious users can frame honest users for double spending.</a:t>
            </a:r>
          </a:p>
          <a:p>
            <a:endParaRPr lang="en-US" dirty="0"/>
          </a:p>
          <a:p>
            <a:r>
              <a:rPr lang="en-US" dirty="0"/>
              <a:t>(Put a check/symbol and cross)</a:t>
            </a:r>
          </a:p>
          <a:p>
            <a:r>
              <a:rPr lang="en-US" dirty="0"/>
              <a:t>(black and red is generally bad)</a:t>
            </a:r>
          </a:p>
          <a:p>
            <a:r>
              <a:rPr lang="en-US" dirty="0"/>
              <a:t>(More on what I expect k to be , N to be) k &gt;&gt; 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20</a:t>
            </a:fld>
            <a:endParaRPr lang="en-US"/>
          </a:p>
        </p:txBody>
      </p:sp>
    </p:spTree>
    <p:extLst>
      <p:ext uri="{BB962C8B-B14F-4D97-AF65-F5344CB8AC3E}">
        <p14:creationId xmlns:p14="http://schemas.microsoft.com/office/powerpoint/2010/main" val="518304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a:t>
            </a:r>
          </a:p>
          <a:p>
            <a:r>
              <a:rPr lang="en-US" dirty="0"/>
              <a:t>- For everlasting anonymity (too quick)</a:t>
            </a:r>
          </a:p>
          <a:p>
            <a:r>
              <a:rPr lang="en-US" dirty="0"/>
              <a:t>- Wording of the last part: Lattice-based token construction with everlasting anonymity</a:t>
            </a:r>
          </a:p>
          <a:p>
            <a:r>
              <a:rPr lang="en-US" dirty="0"/>
              <a:t>- (Best of both worlds)</a:t>
            </a:r>
          </a:p>
          <a:p>
            <a:r>
              <a:rPr lang="en-US" dirty="0"/>
              <a:t>- Reduce texts</a:t>
            </a:r>
          </a:p>
          <a:p>
            <a:r>
              <a:rPr lang="en-US" dirty="0"/>
              <a:t>- Strawman construction... (What is a token dispenser, Why you get unforgeability, )</a:t>
            </a:r>
          </a:p>
        </p:txBody>
      </p:sp>
      <p:sp>
        <p:nvSpPr>
          <p:cNvPr id="4" name="Slide Number Placeholder 3"/>
          <p:cNvSpPr>
            <a:spLocks noGrp="1"/>
          </p:cNvSpPr>
          <p:nvPr>
            <p:ph type="sldNum" sz="quarter" idx="5"/>
          </p:nvPr>
        </p:nvSpPr>
        <p:spPr/>
        <p:txBody>
          <a:bodyPr/>
          <a:lstStyle/>
          <a:p>
            <a:fld id="{DD4DCE83-FC53-BD40-9964-AEF35E8658D2}" type="slidenum">
              <a:rPr lang="en-US" smtClean="0"/>
              <a:t>21</a:t>
            </a:fld>
            <a:endParaRPr lang="en-US"/>
          </a:p>
        </p:txBody>
      </p:sp>
    </p:spTree>
    <p:extLst>
      <p:ext uri="{BB962C8B-B14F-4D97-AF65-F5344CB8AC3E}">
        <p14:creationId xmlns:p14="http://schemas.microsoft.com/office/powerpoint/2010/main" val="3446413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 one might want to rate-limit the tokens: so that they can be used for specific context for a limited number of times.</a:t>
            </a:r>
          </a:p>
          <a:p>
            <a:pPr marL="228600" indent="-228600">
              <a:buAutoNum type="arabicPeriod"/>
            </a:pPr>
            <a:r>
              <a:rPr lang="en-US" dirty="0"/>
              <a:t>For Example: accessing website but for limited time per day or something</a:t>
            </a:r>
          </a:p>
          <a:p>
            <a:pPr marL="228600" indent="-228600">
              <a:buAutoNum type="arabicPeriod"/>
            </a:pPr>
            <a:r>
              <a:rPr lang="en-US" dirty="0"/>
              <a:t>The required security properties are unforgeability which says that (read out) and </a:t>
            </a:r>
            <a:r>
              <a:rPr lang="en-US" dirty="0" err="1"/>
              <a:t>linkability</a:t>
            </a:r>
            <a:r>
              <a:rPr lang="en-US" dirty="0"/>
              <a:t> which says that (read out)</a:t>
            </a:r>
          </a:p>
          <a:p>
            <a:pPr marL="0" indent="0">
              <a:buNone/>
            </a:pPr>
            <a:r>
              <a:rPr lang="en-US" dirty="0"/>
              <a:t>We note that the rate-limited primitives such as credentials are being standardized in the IETF</a:t>
            </a:r>
          </a:p>
          <a:p>
            <a:pPr marL="0" indent="0">
              <a:buNone/>
            </a:pPr>
            <a:endParaRPr lang="en-US" dirty="0"/>
          </a:p>
          <a:p>
            <a:pPr marL="0" indent="0">
              <a:buNone/>
            </a:pPr>
            <a:r>
              <a:rPr lang="en-US" dirty="0"/>
              <a:t>(Move things a bit closer--maybe out of bounds?)</a:t>
            </a:r>
          </a:p>
        </p:txBody>
      </p:sp>
      <p:sp>
        <p:nvSpPr>
          <p:cNvPr id="4" name="Slide Number Placeholder 3"/>
          <p:cNvSpPr>
            <a:spLocks noGrp="1"/>
          </p:cNvSpPr>
          <p:nvPr>
            <p:ph type="sldNum" sz="quarter" idx="5"/>
          </p:nvPr>
        </p:nvSpPr>
        <p:spPr/>
        <p:txBody>
          <a:bodyPr/>
          <a:lstStyle/>
          <a:p>
            <a:fld id="{DD4DCE83-FC53-BD40-9964-AEF35E8658D2}" type="slidenum">
              <a:rPr lang="en-US" smtClean="0"/>
              <a:t>3</a:t>
            </a:fld>
            <a:endParaRPr lang="en-US"/>
          </a:p>
        </p:txBody>
      </p:sp>
    </p:spTree>
    <p:extLst>
      <p:ext uri="{BB962C8B-B14F-4D97-AF65-F5344CB8AC3E}">
        <p14:creationId xmlns:p14="http://schemas.microsoft.com/office/powerpoint/2010/main" val="201724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particular way to achieve this property as shown in the e-cash protocol by Camenisch Hohenberger and </a:t>
            </a:r>
            <a:r>
              <a:rPr lang="en-US" dirty="0" err="1"/>
              <a:t>Lysyanskaya</a:t>
            </a:r>
            <a:r>
              <a:rPr lang="en-US" dirty="0"/>
              <a:t> is as follows:</a:t>
            </a:r>
          </a:p>
          <a:p>
            <a:pPr marL="228600" indent="-228600">
              <a:buAutoNum type="arabicPeriod"/>
            </a:pPr>
            <a:r>
              <a:rPr lang="en-US" dirty="0"/>
              <a:t>In the issuance phase, the user samples a PRF key and interacts in a protocol where it receives a signature of the key and its identity. </a:t>
            </a:r>
          </a:p>
          <a:p>
            <a:pPr marL="228600" indent="-228600">
              <a:buAutoNum type="arabicPeriod"/>
            </a:pPr>
            <a:r>
              <a:rPr lang="en-US" dirty="0"/>
              <a:t>To produce tokens, it computes the “serial number” by evaluating the PRF on </a:t>
            </a:r>
            <a:r>
              <a:rPr lang="en-US" dirty="0" err="1"/>
              <a:t>ctxt</a:t>
            </a:r>
            <a:r>
              <a:rPr lang="en-US" dirty="0"/>
              <a:t> || counter. Along with a proof of knowledge of the (</a:t>
            </a:r>
            <a:r>
              <a:rPr lang="en-US" dirty="0" err="1"/>
              <a:t>prf</a:t>
            </a:r>
            <a:r>
              <a:rPr lang="en-US" dirty="0"/>
              <a:t> key, </a:t>
            </a:r>
            <a:r>
              <a:rPr lang="en-US" dirty="0" err="1"/>
              <a:t>coutner</a:t>
            </a:r>
            <a:r>
              <a:rPr lang="en-US" dirty="0"/>
              <a:t>, </a:t>
            </a:r>
            <a:r>
              <a:rPr lang="en-US" dirty="0" err="1"/>
              <a:t>pk_U</a:t>
            </a:r>
            <a:r>
              <a:rPr lang="en-US" dirty="0"/>
              <a:t>, signature) that (1) serial number is computed correctly, (2) </a:t>
            </a:r>
            <a:r>
              <a:rPr lang="en-US" dirty="0" err="1"/>
              <a:t>coutner</a:t>
            </a:r>
            <a:r>
              <a:rPr lang="en-US" dirty="0"/>
              <a:t> is bounded by the rate-limit N, (3) signature is valid for key, </a:t>
            </a:r>
            <a:r>
              <a:rPr lang="en-US" dirty="0" err="1"/>
              <a:t>pk_U</a:t>
            </a:r>
            <a:r>
              <a:rPr lang="en-US" dirty="0"/>
              <a:t> </a:t>
            </a:r>
            <a:r>
              <a:rPr lang="en-US" dirty="0" err="1"/>
              <a:t>w.r.t.</a:t>
            </a:r>
            <a:r>
              <a:rPr lang="en-US" dirty="0"/>
              <a:t> issuer’s key.</a:t>
            </a:r>
          </a:p>
          <a:p>
            <a:pPr marL="0" indent="0">
              <a:buNone/>
            </a:pPr>
            <a:r>
              <a:rPr lang="en-US" dirty="0"/>
              <a:t>I note that this construction however only achieves computational anonymity due to </a:t>
            </a:r>
            <a:r>
              <a:rPr lang="en-US" dirty="0" err="1"/>
              <a:t>sn</a:t>
            </a:r>
            <a:r>
              <a:rPr lang="en-US" dirty="0"/>
              <a:t> computationally </a:t>
            </a:r>
            <a:r>
              <a:rPr lang="en-US" dirty="0" err="1"/>
              <a:t>indist</a:t>
            </a:r>
            <a:r>
              <a:rPr lang="en-US" dirty="0"/>
              <a:t> from random. (Saying out loud why this is unforgeability -- counter is bounded... Domain of PRF...) (SMARK + AES) (lattice) or (group-based but comp)</a:t>
            </a:r>
          </a:p>
        </p:txBody>
      </p:sp>
      <p:sp>
        <p:nvSpPr>
          <p:cNvPr id="4" name="Slide Number Placeholder 3"/>
          <p:cNvSpPr>
            <a:spLocks noGrp="1"/>
          </p:cNvSpPr>
          <p:nvPr>
            <p:ph type="sldNum" sz="quarter" idx="5"/>
          </p:nvPr>
        </p:nvSpPr>
        <p:spPr/>
        <p:txBody>
          <a:bodyPr/>
          <a:lstStyle/>
          <a:p>
            <a:fld id="{DD4DCE83-FC53-BD40-9964-AEF35E8658D2}" type="slidenum">
              <a:rPr lang="en-US" smtClean="0"/>
              <a:t>4</a:t>
            </a:fld>
            <a:endParaRPr lang="en-US"/>
          </a:p>
        </p:txBody>
      </p:sp>
    </p:spTree>
    <p:extLst>
      <p:ext uri="{BB962C8B-B14F-4D97-AF65-F5344CB8AC3E}">
        <p14:creationId xmlns:p14="http://schemas.microsoft.com/office/powerpoint/2010/main" val="35851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A96F-8004-1CE2-54BA-F91824141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C2F4B-15E6-8CA3-6080-70844659B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18C4F-449B-B1A4-64AB-335A2DE46CB9}"/>
              </a:ext>
            </a:extLst>
          </p:cNvPr>
          <p:cNvSpPr>
            <a:spLocks noGrp="1"/>
          </p:cNvSpPr>
          <p:nvPr>
            <p:ph type="body" idx="1"/>
          </p:nvPr>
        </p:nvSpPr>
        <p:spPr/>
        <p:txBody>
          <a:bodyPr/>
          <a:lstStyle/>
          <a:p>
            <a:r>
              <a:rPr lang="en-US" dirty="0"/>
              <a:t>Here is also some token size comparison with lattice-based constructions of similar primitives</a:t>
            </a:r>
          </a:p>
          <a:p>
            <a:pPr marL="171450" indent="-171450">
              <a:buFontTx/>
              <a:buChar char="-"/>
            </a:pPr>
            <a:r>
              <a:rPr lang="en-US" dirty="0"/>
              <a:t>Compared to blind signatures which are one-time rate-limiting: our token size is slightly smaller</a:t>
            </a:r>
          </a:p>
          <a:p>
            <a:pPr marL="171450" indent="-171450">
              <a:buFontTx/>
              <a:buChar char="-"/>
            </a:pPr>
            <a:r>
              <a:rPr lang="en-US" dirty="0"/>
              <a:t>To Batched blind signatures (which give similar guarantee to us without “context-based” rate-limiting), our sizes are much smaller.</a:t>
            </a:r>
          </a:p>
          <a:p>
            <a:pPr marL="171450" indent="-171450">
              <a:buFontTx/>
              <a:buChar char="-"/>
            </a:pPr>
            <a:r>
              <a:rPr lang="en-US" dirty="0"/>
              <a:t>Compared to anonymous credentials (without rate-limitation), we also have smaller sizes. </a:t>
            </a:r>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381603BE-34E7-0C8D-672B-CA2800C35313}"/>
              </a:ext>
            </a:extLst>
          </p:cNvPr>
          <p:cNvSpPr>
            <a:spLocks noGrp="1"/>
          </p:cNvSpPr>
          <p:nvPr>
            <p:ph type="sldNum" sz="quarter" idx="5"/>
          </p:nvPr>
        </p:nvSpPr>
        <p:spPr/>
        <p:txBody>
          <a:bodyPr/>
          <a:lstStyle/>
          <a:p>
            <a:fld id="{DD4DCE83-FC53-BD40-9964-AEF35E8658D2}" type="slidenum">
              <a:rPr lang="en-US" smtClean="0"/>
              <a:t>7</a:t>
            </a:fld>
            <a:endParaRPr lang="en-US"/>
          </a:p>
        </p:txBody>
      </p:sp>
    </p:spTree>
    <p:extLst>
      <p:ext uri="{BB962C8B-B14F-4D97-AF65-F5344CB8AC3E}">
        <p14:creationId xmlns:p14="http://schemas.microsoft.com/office/powerpoint/2010/main" val="384934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is as follows:</a:t>
            </a:r>
          </a:p>
          <a:p>
            <a:pPr marL="171450" indent="-171450">
              <a:buFontTx/>
              <a:buChar char="-"/>
            </a:pPr>
            <a:r>
              <a:rPr lang="en-US" dirty="0"/>
              <a:t>We give a pairing-based construction with everlasting anonymity guarantee. Our unforgeability and </a:t>
            </a:r>
            <a:r>
              <a:rPr lang="en-US" dirty="0" err="1"/>
              <a:t>linkability</a:t>
            </a:r>
            <a:r>
              <a:rPr lang="en-US" dirty="0"/>
              <a:t> is based on q-type assumption + DDH + random oracle</a:t>
            </a:r>
          </a:p>
          <a:p>
            <a:pPr marL="171450" indent="-171450">
              <a:buFontTx/>
              <a:buChar char="-"/>
            </a:pPr>
            <a:r>
              <a:rPr lang="en-US" dirty="0"/>
              <a:t>Token generation time is independent of the bound on number of tokens per dispenser.</a:t>
            </a:r>
          </a:p>
        </p:txBody>
      </p:sp>
      <p:sp>
        <p:nvSpPr>
          <p:cNvPr id="4" name="Slide Number Placeholder 3"/>
          <p:cNvSpPr>
            <a:spLocks noGrp="1"/>
          </p:cNvSpPr>
          <p:nvPr>
            <p:ph type="sldNum" sz="quarter" idx="5"/>
          </p:nvPr>
        </p:nvSpPr>
        <p:spPr/>
        <p:txBody>
          <a:bodyPr/>
          <a:lstStyle/>
          <a:p>
            <a:fld id="{DD4DCE83-FC53-BD40-9964-AEF35E8658D2}" type="slidenum">
              <a:rPr lang="en-US" smtClean="0"/>
              <a:t>9</a:t>
            </a:fld>
            <a:endParaRPr lang="en-US"/>
          </a:p>
        </p:txBody>
      </p:sp>
    </p:spTree>
    <p:extLst>
      <p:ext uri="{BB962C8B-B14F-4D97-AF65-F5344CB8AC3E}">
        <p14:creationId xmlns:p14="http://schemas.microsoft.com/office/powerpoint/2010/main" val="3181240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FCF15-6832-7B8E-C640-BFAEB9910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AF476-8AAE-F8E4-16A4-065D983E8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63783-58F9-511C-66DE-0B8477508A3A}"/>
              </a:ext>
            </a:extLst>
          </p:cNvPr>
          <p:cNvSpPr>
            <a:spLocks noGrp="1"/>
          </p:cNvSpPr>
          <p:nvPr>
            <p:ph type="body" idx="1"/>
          </p:nvPr>
        </p:nvSpPr>
        <p:spPr/>
        <p:txBody>
          <a:bodyPr/>
          <a:lstStyle/>
          <a:p>
            <a:r>
              <a:rPr lang="en-US" dirty="0"/>
              <a:t>Here is also some token size comparison with lattice-based constructions of similar primitives</a:t>
            </a:r>
          </a:p>
          <a:p>
            <a:pPr marL="171450" indent="-171450">
              <a:buFontTx/>
              <a:buChar char="-"/>
            </a:pPr>
            <a:r>
              <a:rPr lang="en-US" dirty="0"/>
              <a:t>Compared to blind signatures which are one-time rate-limiting: our token size is slightly smaller</a:t>
            </a:r>
          </a:p>
          <a:p>
            <a:pPr marL="171450" indent="-171450">
              <a:buFontTx/>
              <a:buChar char="-"/>
            </a:pPr>
            <a:r>
              <a:rPr lang="en-US" dirty="0"/>
              <a:t>To Batched blind signatures (which give similar guarantee to us without “context-based” rate-limiting), our sizes are much smaller.</a:t>
            </a:r>
          </a:p>
          <a:p>
            <a:pPr marL="171450" indent="-171450">
              <a:buFontTx/>
              <a:buChar char="-"/>
            </a:pPr>
            <a:r>
              <a:rPr lang="en-US" dirty="0"/>
              <a:t>Compared to anonymous credentials (without rate-limitation), we also have smaller sizes. </a:t>
            </a:r>
          </a:p>
          <a:p>
            <a:pPr marL="171450" indent="-171450">
              <a:buFontTx/>
              <a:buChar char="-"/>
            </a:pPr>
            <a:endParaRPr lang="en-US" dirty="0"/>
          </a:p>
          <a:p>
            <a:pPr marL="171450" indent="-171450">
              <a:buFontTx/>
              <a:buChar char="-"/>
            </a:pPr>
            <a:endParaRPr lang="en-US" dirty="0"/>
          </a:p>
        </p:txBody>
      </p:sp>
      <p:sp>
        <p:nvSpPr>
          <p:cNvPr id="4" name="Slide Number Placeholder 3">
            <a:extLst>
              <a:ext uri="{FF2B5EF4-FFF2-40B4-BE49-F238E27FC236}">
                <a16:creationId xmlns:a16="http://schemas.microsoft.com/office/drawing/2014/main" id="{E745D597-B22B-7B20-DF84-F801295013E4}"/>
              </a:ext>
            </a:extLst>
          </p:cNvPr>
          <p:cNvSpPr>
            <a:spLocks noGrp="1"/>
          </p:cNvSpPr>
          <p:nvPr>
            <p:ph type="sldNum" sz="quarter" idx="5"/>
          </p:nvPr>
        </p:nvSpPr>
        <p:spPr/>
        <p:txBody>
          <a:bodyPr/>
          <a:lstStyle/>
          <a:p>
            <a:fld id="{DD4DCE83-FC53-BD40-9964-AEF35E8658D2}" type="slidenum">
              <a:rPr lang="en-US" smtClean="0"/>
              <a:t>10</a:t>
            </a:fld>
            <a:endParaRPr lang="en-US"/>
          </a:p>
        </p:txBody>
      </p:sp>
    </p:spTree>
    <p:extLst>
      <p:ext uri="{BB962C8B-B14F-4D97-AF65-F5344CB8AC3E}">
        <p14:creationId xmlns:p14="http://schemas.microsoft.com/office/powerpoint/2010/main" val="4002500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66E-3F14-C2E2-3C54-644F609DC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D747D-2936-9661-A69B-61ABEC69F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46A4F-0C20-A6D0-A6AD-9A612B16DA50}"/>
              </a:ext>
            </a:extLst>
          </p:cNvPr>
          <p:cNvSpPr>
            <a:spLocks noGrp="1"/>
          </p:cNvSpPr>
          <p:nvPr>
            <p:ph type="body" idx="1"/>
          </p:nvPr>
        </p:nvSpPr>
        <p:spPr/>
        <p:txBody>
          <a:bodyPr/>
          <a:lstStyle/>
          <a:p>
            <a:r>
              <a:rPr lang="en-US" dirty="0"/>
              <a:t>Here is how we define everlasting anonymity (pretty hard to follow -- computational (version))</a:t>
            </a:r>
          </a:p>
          <a:p>
            <a:r>
              <a:rPr lang="en-US" dirty="0"/>
              <a:t>Not easy to follow. (power of the simulator) (Rationalize how we come up with it.) *** Spell out the real user, Show will use the token generator. (Merge with the next slide.)</a:t>
            </a:r>
          </a:p>
          <a:p>
            <a:r>
              <a:rPr lang="en-US" dirty="0"/>
              <a:t>(k how large? )</a:t>
            </a:r>
          </a:p>
          <a:p>
            <a:endParaRPr lang="en-US" dirty="0"/>
          </a:p>
          <a:p>
            <a:r>
              <a:rPr lang="en-US" dirty="0"/>
              <a:t>1. We have unbounded adversary acting as the issuer</a:t>
            </a:r>
          </a:p>
          <a:p>
            <a:r>
              <a:rPr lang="en-US" dirty="0"/>
              <a:t>2. it is given a CRS and can pick a malicious public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A’s goal is to guess which world (real, simulated) it is in correctly. To do so, it has access to the following oracles</a:t>
            </a:r>
          </a:p>
          <a:p>
            <a:r>
              <a:rPr lang="en-US" dirty="0"/>
              <a:t>4. It has access to a user oracle either interacting with a real or simulated user</a:t>
            </a:r>
          </a:p>
          <a:p>
            <a:r>
              <a:rPr lang="en-US" dirty="0"/>
              <a:t>5. Then, it has access to a show oracle where it can ask the user to produce tokens based on a specified context (again either real or simulated). </a:t>
            </a:r>
          </a:p>
          <a:p>
            <a:r>
              <a:rPr lang="en-US" dirty="0"/>
              <a:t>Note that the simulator in this case would not know the user's public key nor keep any state.</a:t>
            </a:r>
          </a:p>
          <a:p>
            <a:r>
              <a:rPr lang="en-US" dirty="0"/>
              <a:t>6. There is some restriction on this oracle in that the adv cannot query more that the rate-limit per context nor exceed some overall limit k per token dispenser. </a:t>
            </a:r>
          </a:p>
          <a:p>
            <a:endParaRPr lang="en-US" dirty="0"/>
          </a:p>
        </p:txBody>
      </p:sp>
      <p:sp>
        <p:nvSpPr>
          <p:cNvPr id="4" name="Slide Number Placeholder 3">
            <a:extLst>
              <a:ext uri="{FF2B5EF4-FFF2-40B4-BE49-F238E27FC236}">
                <a16:creationId xmlns:a16="http://schemas.microsoft.com/office/drawing/2014/main" id="{39B27327-233B-A09D-1901-F6447F8E9DF5}"/>
              </a:ext>
            </a:extLst>
          </p:cNvPr>
          <p:cNvSpPr>
            <a:spLocks noGrp="1"/>
          </p:cNvSpPr>
          <p:nvPr>
            <p:ph type="sldNum" sz="quarter" idx="5"/>
          </p:nvPr>
        </p:nvSpPr>
        <p:spPr/>
        <p:txBody>
          <a:bodyPr/>
          <a:lstStyle/>
          <a:p>
            <a:fld id="{DD4DCE83-FC53-BD40-9964-AEF35E8658D2}" type="slidenum">
              <a:rPr lang="en-US" smtClean="0"/>
              <a:t>11</a:t>
            </a:fld>
            <a:endParaRPr lang="en-US"/>
          </a:p>
        </p:txBody>
      </p:sp>
    </p:spTree>
    <p:extLst>
      <p:ext uri="{BB962C8B-B14F-4D97-AF65-F5344CB8AC3E}">
        <p14:creationId xmlns:p14="http://schemas.microsoft.com/office/powerpoint/2010/main" val="41118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DBB48-5CC2-1412-9C70-88C7D5CFF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0C2F6-3367-2CE7-530F-348BC1CD0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A934F-9AAB-D5C3-71B1-AC1D5D829B0D}"/>
              </a:ext>
            </a:extLst>
          </p:cNvPr>
          <p:cNvSpPr>
            <a:spLocks noGrp="1"/>
          </p:cNvSpPr>
          <p:nvPr>
            <p:ph type="body" idx="1"/>
          </p:nvPr>
        </p:nvSpPr>
        <p:spPr/>
        <p:txBody>
          <a:bodyPr/>
          <a:lstStyle/>
          <a:p>
            <a:r>
              <a:rPr lang="en-US" dirty="0"/>
              <a:t>Here is how we define everlasting anonymity (pretty hard to follow -- computational (version))</a:t>
            </a:r>
          </a:p>
          <a:p>
            <a:r>
              <a:rPr lang="en-US" dirty="0"/>
              <a:t>Not easy to follow. (power of the simulator) (Rationalize how we come up with it.) *** Spell out the real user, Show will use the token generator. (Merge with the next slide.)</a:t>
            </a:r>
          </a:p>
          <a:p>
            <a:r>
              <a:rPr lang="en-US" dirty="0"/>
              <a:t>(k how large? )</a:t>
            </a:r>
          </a:p>
          <a:p>
            <a:endParaRPr lang="en-US" dirty="0"/>
          </a:p>
          <a:p>
            <a:r>
              <a:rPr lang="en-US" dirty="0"/>
              <a:t>1. We have unbounded adversary acting as the issuer</a:t>
            </a:r>
          </a:p>
          <a:p>
            <a:r>
              <a:rPr lang="en-US" dirty="0"/>
              <a:t>2. it is given a CRS and can pick a malicious public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A’s goal is to guess which world (real, simulated) it is in correctly. To do so, it has access to the following oracles</a:t>
            </a:r>
          </a:p>
          <a:p>
            <a:r>
              <a:rPr lang="en-US" dirty="0"/>
              <a:t>4. It has access to a user oracle either interacting with a real or simulated user</a:t>
            </a:r>
          </a:p>
          <a:p>
            <a:r>
              <a:rPr lang="en-US" dirty="0"/>
              <a:t>5. Then, it has access to a show oracle where it can ask the user to produce tokens based on a specified context (again either real or simulated). </a:t>
            </a:r>
          </a:p>
          <a:p>
            <a:r>
              <a:rPr lang="en-US" dirty="0"/>
              <a:t>Note that the simulator in this case would not know the user's public key nor keep any state.</a:t>
            </a:r>
          </a:p>
          <a:p>
            <a:r>
              <a:rPr lang="en-US" dirty="0"/>
              <a:t>6. There is some restriction on this oracle in that the adv cannot query more that the rate-limit per context nor exceed some overall limit k per token dispenser. </a:t>
            </a:r>
          </a:p>
          <a:p>
            <a:endParaRPr lang="en-US" dirty="0"/>
          </a:p>
        </p:txBody>
      </p:sp>
      <p:sp>
        <p:nvSpPr>
          <p:cNvPr id="4" name="Slide Number Placeholder 3">
            <a:extLst>
              <a:ext uri="{FF2B5EF4-FFF2-40B4-BE49-F238E27FC236}">
                <a16:creationId xmlns:a16="http://schemas.microsoft.com/office/drawing/2014/main" id="{E92CCD71-1C92-0AEA-8827-49E1E8F08D39}"/>
              </a:ext>
            </a:extLst>
          </p:cNvPr>
          <p:cNvSpPr>
            <a:spLocks noGrp="1"/>
          </p:cNvSpPr>
          <p:nvPr>
            <p:ph type="sldNum" sz="quarter" idx="5"/>
          </p:nvPr>
        </p:nvSpPr>
        <p:spPr/>
        <p:txBody>
          <a:bodyPr/>
          <a:lstStyle/>
          <a:p>
            <a:fld id="{DD4DCE83-FC53-BD40-9964-AEF35E8658D2}" type="slidenum">
              <a:rPr lang="en-US" smtClean="0"/>
              <a:t>12</a:t>
            </a:fld>
            <a:endParaRPr lang="en-US"/>
          </a:p>
        </p:txBody>
      </p:sp>
    </p:spTree>
    <p:extLst>
      <p:ext uri="{BB962C8B-B14F-4D97-AF65-F5344CB8AC3E}">
        <p14:creationId xmlns:p14="http://schemas.microsoft.com/office/powerpoint/2010/main" val="1576388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B86A-25A1-7F6F-4546-56E178873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16C52-F73E-B69C-B462-86F5F499D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29EBF-2B4D-B3BF-48BD-6220C6A3C134}"/>
              </a:ext>
            </a:extLst>
          </p:cNvPr>
          <p:cNvSpPr>
            <a:spLocks noGrp="1"/>
          </p:cNvSpPr>
          <p:nvPr>
            <p:ph type="body" idx="1"/>
          </p:nvPr>
        </p:nvSpPr>
        <p:spPr/>
        <p:txBody>
          <a:bodyPr/>
          <a:lstStyle/>
          <a:p>
            <a:r>
              <a:rPr lang="en-US" dirty="0"/>
              <a:t>Here is how we define everlasting anonymity (pretty hard to follow -- computational (version))</a:t>
            </a:r>
          </a:p>
          <a:p>
            <a:r>
              <a:rPr lang="en-US" dirty="0"/>
              <a:t>Not easy to follow. (power of the simulator) (Rationalize how we come up with it.) *** Spell out the real user, Show will use the token generator. (Merge with the next slide.)</a:t>
            </a:r>
          </a:p>
          <a:p>
            <a:r>
              <a:rPr lang="en-US" dirty="0"/>
              <a:t>(k how large? )</a:t>
            </a:r>
          </a:p>
          <a:p>
            <a:endParaRPr lang="en-US" dirty="0"/>
          </a:p>
          <a:p>
            <a:r>
              <a:rPr lang="en-US" dirty="0"/>
              <a:t>1. We have unbounded adversary acting as the issuer</a:t>
            </a:r>
          </a:p>
          <a:p>
            <a:r>
              <a:rPr lang="en-US" dirty="0"/>
              <a:t>2. it is given a CRS and can pick a malicious public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A’s goal is to guess which world (real, simulated) it is in correctly. To do so, it has access to the following oracles</a:t>
            </a:r>
          </a:p>
          <a:p>
            <a:r>
              <a:rPr lang="en-US" dirty="0"/>
              <a:t>4. It has access to a user oracle either interacting with a real or simulated user</a:t>
            </a:r>
          </a:p>
          <a:p>
            <a:r>
              <a:rPr lang="en-US" dirty="0"/>
              <a:t>5. Then, it has access to a show oracle where it can ask the user to produce tokens based on a specified context (again either real or simulated). </a:t>
            </a:r>
          </a:p>
          <a:p>
            <a:r>
              <a:rPr lang="en-US" dirty="0"/>
              <a:t>Note that the simulator in this case would not know the user's public key nor keep any state.</a:t>
            </a:r>
          </a:p>
          <a:p>
            <a:r>
              <a:rPr lang="en-US" dirty="0"/>
              <a:t>6. There is some restriction on this oracle in that the adv cannot query more that the rate-limit per context nor exceed some overall limit k per token dispenser. </a:t>
            </a:r>
          </a:p>
          <a:p>
            <a:endParaRPr lang="en-US" dirty="0"/>
          </a:p>
        </p:txBody>
      </p:sp>
      <p:sp>
        <p:nvSpPr>
          <p:cNvPr id="4" name="Slide Number Placeholder 3">
            <a:extLst>
              <a:ext uri="{FF2B5EF4-FFF2-40B4-BE49-F238E27FC236}">
                <a16:creationId xmlns:a16="http://schemas.microsoft.com/office/drawing/2014/main" id="{D7C23A62-478F-B40D-41FB-2F6A5CECB803}"/>
              </a:ext>
            </a:extLst>
          </p:cNvPr>
          <p:cNvSpPr>
            <a:spLocks noGrp="1"/>
          </p:cNvSpPr>
          <p:nvPr>
            <p:ph type="sldNum" sz="quarter" idx="5"/>
          </p:nvPr>
        </p:nvSpPr>
        <p:spPr/>
        <p:txBody>
          <a:bodyPr/>
          <a:lstStyle/>
          <a:p>
            <a:fld id="{DD4DCE83-FC53-BD40-9964-AEF35E8658D2}" type="slidenum">
              <a:rPr lang="en-US" smtClean="0"/>
              <a:t>13</a:t>
            </a:fld>
            <a:endParaRPr lang="en-US"/>
          </a:p>
        </p:txBody>
      </p:sp>
    </p:spTree>
    <p:extLst>
      <p:ext uri="{BB962C8B-B14F-4D97-AF65-F5344CB8AC3E}">
        <p14:creationId xmlns:p14="http://schemas.microsoft.com/office/powerpoint/2010/main" val="1581277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CF22-B19D-8F12-9165-26BA44AA8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76725-F71C-41F8-9CCB-65A295800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895FE4-BB56-5438-0A69-525F3BB1A2A5}"/>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5" name="Footer Placeholder 4">
            <a:extLst>
              <a:ext uri="{FF2B5EF4-FFF2-40B4-BE49-F238E27FC236}">
                <a16:creationId xmlns:a16="http://schemas.microsoft.com/office/drawing/2014/main" id="{1FC63DB2-24A6-21D6-8704-7C4AC992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B90D8-A403-A665-4A9C-3CDB0B94EF5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088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369F-BFDA-3FAF-CF74-35625F3A47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1AAEE-C4CA-9F65-2834-3A3BDA9377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101B7-BE74-B0CE-A1A5-ED539BAFCA5C}"/>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5" name="Footer Placeholder 4">
            <a:extLst>
              <a:ext uri="{FF2B5EF4-FFF2-40B4-BE49-F238E27FC236}">
                <a16:creationId xmlns:a16="http://schemas.microsoft.com/office/drawing/2014/main" id="{B5900ECD-AA6A-6D6E-6066-9C9CED296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0887B-3598-2976-F427-A2FE27CC0BF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0606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C3A6D-3B34-2EEB-92B2-E16D4B2FA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A06DD9-FC8A-C033-1B19-19B154705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CAD8C-B949-0288-1AC8-858D89DCC0BD}"/>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5" name="Footer Placeholder 4">
            <a:extLst>
              <a:ext uri="{FF2B5EF4-FFF2-40B4-BE49-F238E27FC236}">
                <a16:creationId xmlns:a16="http://schemas.microsoft.com/office/drawing/2014/main" id="{F425C8D1-83A8-5091-874F-20287C6B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993F-348E-6701-BFE9-F07C86E2696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64600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A7A4-01FF-2396-F305-E441F8AC5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E6D96-D765-9378-8A95-2C1AA3708C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3C2A6-BE0D-AFF9-0626-88CA7F0AAA33}"/>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5" name="Footer Placeholder 4">
            <a:extLst>
              <a:ext uri="{FF2B5EF4-FFF2-40B4-BE49-F238E27FC236}">
                <a16:creationId xmlns:a16="http://schemas.microsoft.com/office/drawing/2014/main" id="{CEB4B196-BD05-4178-1EC5-27B5CFCF6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14199-9145-C8C6-F943-BF2C99E5A879}"/>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81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DD0C-8B29-379A-CE6D-B91802652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C44DA9-E0B2-00C6-174F-8F14CEE318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A7721-7C8F-055B-329C-857C4E981B6C}"/>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5" name="Footer Placeholder 4">
            <a:extLst>
              <a:ext uri="{FF2B5EF4-FFF2-40B4-BE49-F238E27FC236}">
                <a16:creationId xmlns:a16="http://schemas.microsoft.com/office/drawing/2014/main" id="{097AB31A-15D4-347C-28EC-727BB9CBB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D192A-5E70-2F2E-6301-1A90E46A696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54441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05-6BCC-3403-0992-2F3A5CE1B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E6B407-D1B2-9FDB-DBD4-FD4E0CC08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ECE9F1-6538-8EF1-59F7-060825C662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0A42B-57CE-4B44-3FE9-D54B7D1F9E5D}"/>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6" name="Footer Placeholder 5">
            <a:extLst>
              <a:ext uri="{FF2B5EF4-FFF2-40B4-BE49-F238E27FC236}">
                <a16:creationId xmlns:a16="http://schemas.microsoft.com/office/drawing/2014/main" id="{31E5D657-FC6D-AC6B-68BF-013BBB6AF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E48F3-9D2B-BA15-40BC-96FDE38C780F}"/>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02276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04BF-12AB-5847-078C-07EDBC597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CA51F-C198-8A01-EA37-EF92BD069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FA18BD-01DC-25BA-E99E-13289A0D3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1A08A-B612-958A-2B29-94CB52D49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DCF9-2FF6-DAB9-77B6-0CCC1C476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294FB2-10A1-9AD3-E86B-561E4FAF1836}"/>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8" name="Footer Placeholder 7">
            <a:extLst>
              <a:ext uri="{FF2B5EF4-FFF2-40B4-BE49-F238E27FC236}">
                <a16:creationId xmlns:a16="http://schemas.microsoft.com/office/drawing/2014/main" id="{9E60036A-C1C7-5B73-0BF0-58EE35825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E15984-4C27-0E78-D1A3-7E3773FA51B2}"/>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255070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D1C1-BB0F-4A7D-78FF-F2F34CCA90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6E0D5C-9408-F6B4-62D5-D8916A690396}"/>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4" name="Footer Placeholder 3">
            <a:extLst>
              <a:ext uri="{FF2B5EF4-FFF2-40B4-BE49-F238E27FC236}">
                <a16:creationId xmlns:a16="http://schemas.microsoft.com/office/drawing/2014/main" id="{8617CB21-A015-A435-365C-F857655CF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E26AB-BEEA-EBD6-F524-1DA2A285F770}"/>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86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B2923-192E-B102-9E21-0A6A6BA89B21}"/>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3" name="Footer Placeholder 2">
            <a:extLst>
              <a:ext uri="{FF2B5EF4-FFF2-40B4-BE49-F238E27FC236}">
                <a16:creationId xmlns:a16="http://schemas.microsoft.com/office/drawing/2014/main" id="{DC1EB8E6-C9BC-9B30-4BC2-20A5E5846E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1E831D-F7E7-9B97-2739-D2AC522B0B8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02351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CE13-DA47-126E-A6AB-7078ADEC9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24919-ACF1-07AA-C972-7B9AE5465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13652-FC8B-4F0B-2E5F-4B0FEB380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8843B-FFA8-88DB-E221-A238CF4AA334}"/>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6" name="Footer Placeholder 5">
            <a:extLst>
              <a:ext uri="{FF2B5EF4-FFF2-40B4-BE49-F238E27FC236}">
                <a16:creationId xmlns:a16="http://schemas.microsoft.com/office/drawing/2014/main" id="{42F4264B-1925-CF07-51D5-D71966E69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F7AFC-E3D4-135E-776B-7B6FDEDDD74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35200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20B0-38DA-CE7D-0F7C-6B9D3280C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B690B-5418-05F6-BB6C-6D1452A26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B3733E-F864-FF70-648C-ADB154C4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81BB-59FD-5704-099B-769315D11DED}"/>
              </a:ext>
            </a:extLst>
          </p:cNvPr>
          <p:cNvSpPr>
            <a:spLocks noGrp="1"/>
          </p:cNvSpPr>
          <p:nvPr>
            <p:ph type="dt" sz="half" idx="10"/>
          </p:nvPr>
        </p:nvSpPr>
        <p:spPr/>
        <p:txBody>
          <a:bodyPr/>
          <a:lstStyle/>
          <a:p>
            <a:fld id="{B59D88ED-9E98-2641-9A56-A9AA953DC179}" type="datetimeFigureOut">
              <a:rPr lang="en-US" smtClean="0"/>
              <a:t>12/7/25</a:t>
            </a:fld>
            <a:endParaRPr lang="en-US"/>
          </a:p>
        </p:txBody>
      </p:sp>
      <p:sp>
        <p:nvSpPr>
          <p:cNvPr id="6" name="Footer Placeholder 5">
            <a:extLst>
              <a:ext uri="{FF2B5EF4-FFF2-40B4-BE49-F238E27FC236}">
                <a16:creationId xmlns:a16="http://schemas.microsoft.com/office/drawing/2014/main" id="{10EE708C-CF14-0795-278A-ACD34012B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9204D-7BE3-9E3C-4EDD-E0C6CC82F58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71589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42186-7A20-957C-14AE-97DBDE077D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DE765C-8849-2D8B-8732-552346082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1526D-CED0-DD6A-2CB9-74E58E816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9D88ED-9E98-2641-9A56-A9AA953DC179}" type="datetimeFigureOut">
              <a:rPr lang="en-US" smtClean="0"/>
              <a:t>12/7/25</a:t>
            </a:fld>
            <a:endParaRPr lang="en-US"/>
          </a:p>
        </p:txBody>
      </p:sp>
      <p:sp>
        <p:nvSpPr>
          <p:cNvPr id="5" name="Footer Placeholder 4">
            <a:extLst>
              <a:ext uri="{FF2B5EF4-FFF2-40B4-BE49-F238E27FC236}">
                <a16:creationId xmlns:a16="http://schemas.microsoft.com/office/drawing/2014/main" id="{2E8557E4-DDE3-0427-BC74-49B364797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3BC82-8A0A-8CCF-E681-BA7A5FABF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C5EAB-1B6E-294E-A754-4A49D6A874E6}" type="slidenum">
              <a:rPr lang="en-US" smtClean="0"/>
              <a:t>‹#›</a:t>
            </a:fld>
            <a:endParaRPr lang="en-US"/>
          </a:p>
        </p:txBody>
      </p:sp>
    </p:spTree>
    <p:extLst>
      <p:ext uri="{BB962C8B-B14F-4D97-AF65-F5344CB8AC3E}">
        <p14:creationId xmlns:p14="http://schemas.microsoft.com/office/powerpoint/2010/main" val="399278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3" Type="http://schemas.openxmlformats.org/officeDocument/2006/relationships/image" Target="../media/image48.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13" Type="http://schemas.openxmlformats.org/officeDocument/2006/relationships/image" Target="../media/image52.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39.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480.png"/><Relationship Id="rId21"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23.sv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450.png"/><Relationship Id="rId10" Type="http://schemas.openxmlformats.org/officeDocument/2006/relationships/image" Target="../media/image26.png"/><Relationship Id="rId19" Type="http://schemas.openxmlformats.org/officeDocument/2006/relationships/image" Target="../media/image490.png"/><Relationship Id="rId9" Type="http://schemas.openxmlformats.org/officeDocument/2006/relationships/image" Target="../media/image25.png"/><Relationship Id="rId14" Type="http://schemas.openxmlformats.org/officeDocument/2006/relationships/image" Target="../media/image28.png"/><Relationship Id="rId22"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30.png"/><Relationship Id="rId18" Type="http://schemas.openxmlformats.org/officeDocument/2006/relationships/image" Target="../media/image58.png"/><Relationship Id="rId21" Type="http://schemas.openxmlformats.org/officeDocument/2006/relationships/image" Target="../media/image1.png"/><Relationship Id="rId7" Type="http://schemas.openxmlformats.org/officeDocument/2006/relationships/image" Target="../media/image23.png"/><Relationship Id="rId17" Type="http://schemas.openxmlformats.org/officeDocument/2006/relationships/image" Target="../media/image57.png"/><Relationship Id="rId2" Type="http://schemas.openxmlformats.org/officeDocument/2006/relationships/notesSlide" Target="../notesSlides/notesSlide11.xml"/><Relationship Id="rId16" Type="http://schemas.openxmlformats.org/officeDocument/2006/relationships/image" Target="../media/image56.png"/><Relationship Id="rId20" Type="http://schemas.openxmlformats.org/officeDocument/2006/relationships/image" Target="../media/image2.png"/><Relationship Id="rId1" Type="http://schemas.openxmlformats.org/officeDocument/2006/relationships/slideLayout" Target="../slideLayouts/slideLayout2.xml"/><Relationship Id="rId15" Type="http://schemas.openxmlformats.org/officeDocument/2006/relationships/image" Target="../media/image55.png"/><Relationship Id="rId10" Type="http://schemas.openxmlformats.org/officeDocument/2006/relationships/image" Target="../media/image520.png"/><Relationship Id="rId19" Type="http://schemas.openxmlformats.org/officeDocument/2006/relationships/image" Target="../media/image3.png"/><Relationship Id="rId9" Type="http://schemas.openxmlformats.org/officeDocument/2006/relationships/image" Target="../media/image33.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7.png"/><Relationship Id="rId3" Type="http://schemas.openxmlformats.org/officeDocument/2006/relationships/image" Target="../media/image59.png"/><Relationship Id="rId21" Type="http://schemas.openxmlformats.org/officeDocument/2006/relationships/image" Target="../media/image2.png"/><Relationship Id="rId17" Type="http://schemas.openxmlformats.org/officeDocument/2006/relationships/image" Target="../media/image56.png"/><Relationship Id="rId2" Type="http://schemas.openxmlformats.org/officeDocument/2006/relationships/notesSlide" Target="../notesSlides/notesSlide12.xml"/><Relationship Id="rId16" Type="http://schemas.openxmlformats.org/officeDocument/2006/relationships/image" Target="../media/image590.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20.png"/><Relationship Id="rId24" Type="http://schemas.openxmlformats.org/officeDocument/2006/relationships/image" Target="../media/image1.png"/><Relationship Id="rId15" Type="http://schemas.openxmlformats.org/officeDocument/2006/relationships/image" Target="../media/image54.png"/><Relationship Id="rId23" Type="http://schemas.openxmlformats.org/officeDocument/2006/relationships/image" Target="../media/image33.png"/><Relationship Id="rId19" Type="http://schemas.openxmlformats.org/officeDocument/2006/relationships/image" Target="../media/image60.png"/><Relationship Id="rId14" Type="http://schemas.openxmlformats.org/officeDocument/2006/relationships/image" Target="../media/image530.png"/><Relationship Id="rId22"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4.png"/><Relationship Id="rId2" Type="http://schemas.openxmlformats.org/officeDocument/2006/relationships/notesSlide" Target="../notesSlides/notesSlide14.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70.png"/><Relationship Id="rId5" Type="http://schemas.openxmlformats.org/officeDocument/2006/relationships/image" Target="../media/image34.png"/><Relationship Id="rId1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1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notesSlide" Target="../notesSlides/notesSlide15.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35.svg"/><Relationship Id="rId11" Type="http://schemas.openxmlformats.org/officeDocument/2006/relationships/image" Target="../media/image70.png"/><Relationship Id="rId5" Type="http://schemas.openxmlformats.org/officeDocument/2006/relationships/image" Target="../media/image34.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68.pn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5.sv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6.png"/><Relationship Id="rId4" Type="http://schemas.openxmlformats.org/officeDocument/2006/relationships/image" Target="../media/image2.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20.png"/><Relationship Id="rId3" Type="http://schemas.openxmlformats.org/officeDocument/2006/relationships/image" Target="../media/image1.png"/><Relationship Id="rId12" Type="http://schemas.openxmlformats.org/officeDocument/2006/relationships/image" Target="../media/image11.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9" Type="http://schemas.openxmlformats.org/officeDocument/2006/relationships/image" Target="../media/image7.png"/><Relationship Id="rId4" Type="http://schemas.openxmlformats.org/officeDocument/2006/relationships/image" Target="../media/image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3.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1.png"/><Relationship Id="rId9" Type="http://schemas.openxmlformats.org/officeDocument/2006/relationships/image" Target="../media/image25.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31.png"/><Relationship Id="rId10" Type="http://schemas.openxmlformats.org/officeDocument/2006/relationships/image" Target="../media/image21.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2955-FF94-CE3D-EAEB-BE27C52EB9F4}"/>
              </a:ext>
            </a:extLst>
          </p:cNvPr>
          <p:cNvSpPr>
            <a:spLocks noGrp="1"/>
          </p:cNvSpPr>
          <p:nvPr>
            <p:ph type="ctrTitle"/>
          </p:nvPr>
        </p:nvSpPr>
        <p:spPr/>
        <p:txBody>
          <a:bodyPr/>
          <a:lstStyle/>
          <a:p>
            <a:r>
              <a:rPr lang="en-US" dirty="0">
                <a:latin typeface="Candara" panose="020E0502030303020204" pitchFamily="34" charset="0"/>
              </a:rPr>
              <a:t>Everlasting Anonymous  Rate-Limited Tokens</a:t>
            </a:r>
          </a:p>
        </p:txBody>
      </p:sp>
      <p:sp>
        <p:nvSpPr>
          <p:cNvPr id="3" name="Subtitle 2">
            <a:extLst>
              <a:ext uri="{FF2B5EF4-FFF2-40B4-BE49-F238E27FC236}">
                <a16:creationId xmlns:a16="http://schemas.microsoft.com/office/drawing/2014/main" id="{188E85B6-1CE1-5E83-FAD7-504D8DCA81D1}"/>
              </a:ext>
            </a:extLst>
          </p:cNvPr>
          <p:cNvSpPr>
            <a:spLocks noGrp="1"/>
          </p:cNvSpPr>
          <p:nvPr>
            <p:ph type="subTitle" idx="1"/>
          </p:nvPr>
        </p:nvSpPr>
        <p:spPr>
          <a:xfrm>
            <a:off x="1041399" y="4021137"/>
            <a:ext cx="9887155" cy="1985963"/>
          </a:xfrm>
        </p:spPr>
        <p:txBody>
          <a:bodyPr>
            <a:normAutofit fontScale="92500"/>
          </a:bodyPr>
          <a:lstStyle/>
          <a:p>
            <a:pPr algn="r"/>
            <a:r>
              <a:rPr lang="en-US" sz="2800" b="1" dirty="0">
                <a:solidFill>
                  <a:srgbClr val="7030A0"/>
                </a:solidFill>
                <a:latin typeface="Candara" panose="020E0502030303020204" pitchFamily="34" charset="0"/>
              </a:rPr>
              <a:t>Rutchathon (Champ) Chairattana-Apirom (University of Washington)</a:t>
            </a:r>
          </a:p>
          <a:p>
            <a:pPr algn="r"/>
            <a:r>
              <a:rPr lang="en-US" sz="2800" dirty="0">
                <a:latin typeface="Candara" panose="020E0502030303020204" pitchFamily="34" charset="0"/>
              </a:rPr>
              <a:t>Nico </a:t>
            </a:r>
            <a:r>
              <a:rPr lang="en-US" sz="2800" dirty="0" err="1">
                <a:latin typeface="Candara" panose="020E0502030303020204" pitchFamily="34" charset="0"/>
              </a:rPr>
              <a:t>Döttling</a:t>
            </a:r>
            <a:r>
              <a:rPr lang="en-US" sz="2800" dirty="0">
                <a:latin typeface="Candara" panose="020E0502030303020204" pitchFamily="34" charset="0"/>
              </a:rPr>
              <a:t> (CISPA)</a:t>
            </a:r>
          </a:p>
          <a:p>
            <a:pPr algn="r"/>
            <a:r>
              <a:rPr lang="en-US" sz="2800" dirty="0">
                <a:latin typeface="Candara" panose="020E0502030303020204" pitchFamily="34" charset="0"/>
              </a:rPr>
              <a:t>Anna </a:t>
            </a:r>
            <a:r>
              <a:rPr lang="en-US" sz="2800" dirty="0" err="1">
                <a:latin typeface="Candara" panose="020E0502030303020204" pitchFamily="34" charset="0"/>
              </a:rPr>
              <a:t>Lysyanskaya</a:t>
            </a:r>
            <a:r>
              <a:rPr lang="en-US" sz="2800" dirty="0">
                <a:latin typeface="Candara" panose="020E0502030303020204" pitchFamily="34" charset="0"/>
              </a:rPr>
              <a:t> (Brown University)</a:t>
            </a:r>
          </a:p>
          <a:p>
            <a:pPr algn="r"/>
            <a:r>
              <a:rPr lang="en-US" sz="2800" dirty="0">
                <a:latin typeface="Candara" panose="020E0502030303020204" pitchFamily="34" charset="0"/>
              </a:rPr>
              <a:t>Stefano Tessaro (University of Washington)</a:t>
            </a:r>
          </a:p>
        </p:txBody>
      </p:sp>
    </p:spTree>
    <p:extLst>
      <p:ext uri="{BB962C8B-B14F-4D97-AF65-F5344CB8AC3E}">
        <p14:creationId xmlns:p14="http://schemas.microsoft.com/office/powerpoint/2010/main" val="96539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0D96-732F-27F3-F2D7-2D957C471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4514-4404-3364-58D3-D178C0E7BC43}"/>
              </a:ext>
            </a:extLst>
          </p:cNvPr>
          <p:cNvSpPr>
            <a:spLocks noGrp="1"/>
          </p:cNvSpPr>
          <p:nvPr>
            <p:ph type="title"/>
          </p:nvPr>
        </p:nvSpPr>
        <p:spPr/>
        <p:txBody>
          <a:bodyPr/>
          <a:lstStyle/>
          <a:p>
            <a:r>
              <a:rPr lang="en-US" dirty="0">
                <a:latin typeface="Candara" panose="020E0502030303020204" pitchFamily="34" charset="0"/>
              </a:rPr>
              <a:t>Comparison with 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373114">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Choice>
        <mc:Fallback xmlns="">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7273" r="-1167" b="-216364"/>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701040">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Fallback>
      </mc:AlternateContent>
    </p:spTree>
    <p:extLst>
      <p:ext uri="{BB962C8B-B14F-4D97-AF65-F5344CB8AC3E}">
        <p14:creationId xmlns:p14="http://schemas.microsoft.com/office/powerpoint/2010/main" val="144600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29DA-DDA4-E459-EC10-87D28B028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E90DD-1130-671F-DD7F-9A69F765EA2B}"/>
              </a:ext>
            </a:extLst>
          </p:cNvPr>
          <p:cNvSpPr>
            <a:spLocks noGrp="1"/>
          </p:cNvSpPr>
          <p:nvPr>
            <p:ph type="title"/>
          </p:nvPr>
        </p:nvSpPr>
        <p:spPr/>
        <p:txBody>
          <a:bodyPr/>
          <a:lstStyle/>
          <a:p>
            <a:r>
              <a:rPr lang="en-US" dirty="0">
                <a:latin typeface="Candara" panose="020E0502030303020204" pitchFamily="34" charset="0"/>
              </a:rPr>
              <a:t>Definition of (Everlasting) Anonymity</a:t>
            </a:r>
          </a:p>
        </p:txBody>
      </p:sp>
      <p:cxnSp>
        <p:nvCxnSpPr>
          <p:cNvPr id="9" name="Straight Arrow Connector 8">
            <a:extLst>
              <a:ext uri="{FF2B5EF4-FFF2-40B4-BE49-F238E27FC236}">
                <a16:creationId xmlns:a16="http://schemas.microsoft.com/office/drawing/2014/main" id="{37545F79-9ACD-E8E4-7EA5-ED4A1B822B19}"/>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61602BB-07C2-B33A-005D-FB4F045D309C}"/>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AE19E3-5DC5-F78B-8CA3-30EB00F95532}"/>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DE2E72F-FF9F-410B-98BE-282AF3F1DA47}"/>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8DE2E72F-FF9F-410B-98BE-282AF3F1DA47}"/>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A39FF354-DC82-D972-835E-6193E48447DC}"/>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02109C1-AECF-9EE2-6125-7DEA5B7E62A6}"/>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AF60D5D-EA60-5891-F353-E10C7F7013B9}"/>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F68E45F-AD4B-C63A-DCE5-83FCF6364B32}"/>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97F0B74-7002-4AAC-9415-48338C1D11AF}"/>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0AF143-BB20-9E1E-BB36-635B9AB63D9A}"/>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BE0AF143-BB20-9E1E-BB36-635B9AB63D9A}"/>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8F8F9C-0F19-BE07-DE4C-B75BA312BA19}"/>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6783549-EECE-C979-898A-5A6655E718AB}"/>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388AF8-32C2-7697-87FB-D8275F0EA4EC}"/>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sp>
        <p:nvSpPr>
          <p:cNvPr id="24" name="Rounded Rectangular Callout 23">
            <a:extLst>
              <a:ext uri="{FF2B5EF4-FFF2-40B4-BE49-F238E27FC236}">
                <a16:creationId xmlns:a16="http://schemas.microsoft.com/office/drawing/2014/main" id="{C71B60F0-238D-0A70-B58A-5ECC51E8F067}"/>
              </a:ext>
            </a:extLst>
          </p:cNvPr>
          <p:cNvSpPr/>
          <p:nvPr/>
        </p:nvSpPr>
        <p:spPr>
          <a:xfrm>
            <a:off x="248107" y="2521725"/>
            <a:ext cx="1583748" cy="1381018"/>
          </a:xfrm>
          <a:prstGeom prst="wedgeRoundRectCallout">
            <a:avLst>
              <a:gd name="adj1" fmla="val 71981"/>
              <a:gd name="adj2" fmla="val 126284"/>
              <a:gd name="adj3" fmla="val 16667"/>
            </a:avLst>
          </a:prstGeom>
          <a:solidFill>
            <a:srgbClr val="F3E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Possibly malicious key</a:t>
            </a:r>
          </a:p>
        </p:txBody>
      </p:sp>
      <p:sp>
        <p:nvSpPr>
          <p:cNvPr id="35" name="TextBox 34">
            <a:extLst>
              <a:ext uri="{FF2B5EF4-FFF2-40B4-BE49-F238E27FC236}">
                <a16:creationId xmlns:a16="http://schemas.microsoft.com/office/drawing/2014/main" id="{FA2FE74A-4F51-32A7-9BFA-1C5D7877326D}"/>
              </a:ext>
            </a:extLst>
          </p:cNvPr>
          <p:cNvSpPr txBox="1"/>
          <p:nvPr/>
        </p:nvSpPr>
        <p:spPr>
          <a:xfrm>
            <a:off x="8997689" y="2388090"/>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sp>
        <p:nvSpPr>
          <p:cNvPr id="36" name="TextBox 35">
            <a:extLst>
              <a:ext uri="{FF2B5EF4-FFF2-40B4-BE49-F238E27FC236}">
                <a16:creationId xmlns:a16="http://schemas.microsoft.com/office/drawing/2014/main" id="{8CD99915-C219-CC59-932B-E6EBD98FECD1}"/>
              </a:ext>
            </a:extLst>
          </p:cNvPr>
          <p:cNvSpPr txBox="1"/>
          <p:nvPr/>
        </p:nvSpPr>
        <p:spPr>
          <a:xfrm>
            <a:off x="9985758" y="4954394"/>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grpSp>
        <p:nvGrpSpPr>
          <p:cNvPr id="3" name="Group 2">
            <a:extLst>
              <a:ext uri="{FF2B5EF4-FFF2-40B4-BE49-F238E27FC236}">
                <a16:creationId xmlns:a16="http://schemas.microsoft.com/office/drawing/2014/main" id="{2DE6FA52-4008-DA2F-C570-6C22A08ADB0F}"/>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160D670E-E67D-C6B2-609F-E25B51531D92}"/>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6581E6D-55ED-E775-9257-4C3C204F39BF}"/>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A823E32-F9DE-D7F2-EF2D-27EFE15163C1}"/>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0A7A057-329F-98D2-3230-B0F1493B41C2}"/>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6F6F32A-3DD5-5AB2-87E3-8EF35FD81F35}"/>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94A3BC5A-AD64-2F62-60B4-C27CF58A8295}"/>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E81351B5-4441-14DE-BE34-EE67B2BFF4A6}"/>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15761889-02FB-A5F4-0B69-73F6D644B93E}"/>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28602EE-01E0-10C5-9FD6-E497B65D2937}"/>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AD03BE29-8290-5CC2-FD23-64967B50833D}"/>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0CA9889A-ACEE-CA03-8671-1E1641B4D8E9}"/>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27E4B37-ED62-A43E-93BA-A12933167DE5}"/>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C27E4B37-ED62-A43E-93BA-A12933167DE5}"/>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p:sp>
        <p:nvSpPr>
          <p:cNvPr id="30" name="Arc 29">
            <a:extLst>
              <a:ext uri="{FF2B5EF4-FFF2-40B4-BE49-F238E27FC236}">
                <a16:creationId xmlns:a16="http://schemas.microsoft.com/office/drawing/2014/main" id="{14628814-CD79-0C5B-91E4-B77083931FCE}"/>
              </a:ext>
            </a:extLst>
          </p:cNvPr>
          <p:cNvSpPr/>
          <p:nvPr/>
        </p:nvSpPr>
        <p:spPr>
          <a:xfrm rot="19852221">
            <a:off x="5139677" y="2032894"/>
            <a:ext cx="1897003" cy="1897003"/>
          </a:xfrm>
          <a:prstGeom prst="arc">
            <a:avLst/>
          </a:prstGeom>
          <a:ln w="38100">
            <a:solidFill>
              <a:srgbClr val="C00000"/>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7E6EC8F-B872-07B5-F3F0-F532016A629E}"/>
                  </a:ext>
                </a:extLst>
              </p:cNvPr>
              <p:cNvSpPr txBox="1"/>
              <p:nvPr/>
            </p:nvSpPr>
            <p:spPr>
              <a:xfrm>
                <a:off x="5891360" y="1468836"/>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43" name="TextBox 42">
                <a:extLst>
                  <a:ext uri="{FF2B5EF4-FFF2-40B4-BE49-F238E27FC236}">
                    <a16:creationId xmlns:a16="http://schemas.microsoft.com/office/drawing/2014/main" id="{17E6EC8F-B872-07B5-F3F0-F532016A629E}"/>
                  </a:ext>
                </a:extLst>
              </p:cNvPr>
              <p:cNvSpPr txBox="1">
                <a:spLocks noRot="1" noChangeAspect="1" noMove="1" noResize="1" noEditPoints="1" noAdjustHandles="1" noChangeArrowheads="1" noChangeShapeType="1" noTextEdit="1"/>
              </p:cNvSpPr>
              <p:nvPr/>
            </p:nvSpPr>
            <p:spPr>
              <a:xfrm>
                <a:off x="5891360" y="1468836"/>
                <a:ext cx="662468" cy="477888"/>
              </a:xfrm>
              <a:prstGeom prst="rect">
                <a:avLst/>
              </a:prstGeom>
              <a:blipFill>
                <a:blip r:embed="rId10"/>
                <a:stretch>
                  <a:fillRect l="-1887" r="-62264" b="-5128"/>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013657C-7340-D30D-DDC8-0F868F5856C6}"/>
              </a:ext>
            </a:extLst>
          </p:cNvPr>
          <p:cNvCxnSpPr>
            <a:cxnSpLocks/>
          </p:cNvCxnSpPr>
          <p:nvPr/>
        </p:nvCxnSpPr>
        <p:spPr>
          <a:xfrm>
            <a:off x="7790841" y="3722731"/>
            <a:ext cx="635740" cy="821583"/>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FC3729-C8F8-516F-5C15-21E8A0161CA5}"/>
                  </a:ext>
                </a:extLst>
              </p:cNvPr>
              <p:cNvSpPr txBox="1"/>
              <p:nvPr/>
            </p:nvSpPr>
            <p:spPr>
              <a:xfrm>
                <a:off x="8147650" y="3779650"/>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0FFC3729-C8F8-516F-5C15-21E8A0161CA5}"/>
                  </a:ext>
                </a:extLst>
              </p:cNvPr>
              <p:cNvSpPr txBox="1">
                <a:spLocks noRot="1" noChangeAspect="1" noMove="1" noResize="1" noEditPoints="1" noAdjustHandles="1" noChangeArrowheads="1" noChangeShapeType="1" noTextEdit="1"/>
              </p:cNvSpPr>
              <p:nvPr/>
            </p:nvSpPr>
            <p:spPr>
              <a:xfrm>
                <a:off x="8147650" y="3779650"/>
                <a:ext cx="2969852" cy="461665"/>
              </a:xfrm>
              <a:prstGeom prst="rect">
                <a:avLst/>
              </a:prstGeom>
              <a:blipFill>
                <a:blip r:embed="rId11"/>
                <a:stretch>
                  <a:fillRect l="-2979" t="-7895" b="-28947"/>
                </a:stretch>
              </a:blipFill>
            </p:spPr>
            <p:txBody>
              <a:bodyPr/>
              <a:lstStyle/>
              <a:p>
                <a:r>
                  <a:rPr lang="en-US">
                    <a:noFill/>
                  </a:rPr>
                  <a:t> </a:t>
                </a:r>
              </a:p>
            </p:txBody>
          </p:sp>
        </mc:Fallback>
      </mc:AlternateContent>
      <p:pic>
        <p:nvPicPr>
          <p:cNvPr id="8" name="Picture 7" descr="A cartoon koala wearing a red robe and holding a trident&#10;&#10;AI-generated content may be incorrect.">
            <a:extLst>
              <a:ext uri="{FF2B5EF4-FFF2-40B4-BE49-F238E27FC236}">
                <a16:creationId xmlns:a16="http://schemas.microsoft.com/office/drawing/2014/main" id="{7286615F-9AFA-25D1-F4A1-FFD9C369D5A2}"/>
              </a:ext>
            </a:extLst>
          </p:cNvPr>
          <p:cNvPicPr>
            <a:picLocks noChangeAspect="1"/>
          </p:cNvPicPr>
          <p:nvPr/>
        </p:nvPicPr>
        <p:blipFill>
          <a:blip r:embed="rId12"/>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19725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8" grpId="0"/>
      <p:bldP spid="20" grpId="0"/>
      <p:bldP spid="21" grpId="0"/>
      <p:bldP spid="23" grpId="0"/>
      <p:bldP spid="24" grpId="0" animBg="1"/>
      <p:bldP spid="35" grpId="0"/>
      <p:bldP spid="36" grpId="0"/>
      <p:bldP spid="42" grpId="0"/>
      <p:bldP spid="4" grpId="0" animBg="1"/>
      <p:bldP spid="26" grpId="0"/>
      <p:bldP spid="28" grpId="0"/>
      <p:bldP spid="29" grpId="0"/>
      <p:bldP spid="43"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0EA-E110-D4C2-B2BE-6E665E7C0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81B8A-C93E-6364-F8D3-B2413A2ACBC0}"/>
              </a:ext>
            </a:extLst>
          </p:cNvPr>
          <p:cNvSpPr>
            <a:spLocks noGrp="1"/>
          </p:cNvSpPr>
          <p:nvPr>
            <p:ph type="title"/>
          </p:nvPr>
        </p:nvSpPr>
        <p:spPr/>
        <p:txBody>
          <a:bodyPr/>
          <a:lstStyle/>
          <a:p>
            <a:r>
              <a:rPr lang="en-US" dirty="0">
                <a:latin typeface="Candara" panose="020E0502030303020204" pitchFamily="34" charset="0"/>
              </a:rPr>
              <a:t>Anonymity: Real World</a:t>
            </a:r>
          </a:p>
        </p:txBody>
      </p:sp>
      <p:cxnSp>
        <p:nvCxnSpPr>
          <p:cNvPr id="9" name="Straight Arrow Connector 8">
            <a:extLst>
              <a:ext uri="{FF2B5EF4-FFF2-40B4-BE49-F238E27FC236}">
                <a16:creationId xmlns:a16="http://schemas.microsoft.com/office/drawing/2014/main" id="{D4B1A3E6-DF4F-5D0D-CFF4-17AF8AE9D76C}"/>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05C4256-D844-06A4-DE9D-5EC738AEE1E6}"/>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940EA-D36D-932D-EA31-EC683A9A2E56}"/>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BA5249-5D0A-46B7-3A90-BC654D0164BA}"/>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F9BA5249-5D0A-46B7-3A90-BC654D0164BA}"/>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0140F6D-C75E-DDC7-80AF-5A8608772DBE}"/>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ACDE0F8E-305E-0D72-00D1-AFC7060399A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6A2B4343-76BF-F790-C39D-F72A8D9FE10E}"/>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5D3CC2F-C9F8-C0B4-42AF-CF041BE8A4FC}"/>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5026CAC0-654B-9CFD-4FBB-F05AE5146D25}"/>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51C09B-15E5-CCEE-9C4C-513464388E1E}"/>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9E51C09B-15E5-CCEE-9C4C-513464388E1E}"/>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D2370F-9C2C-CE25-4223-3F970015178D}"/>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FA19A68-0AF5-9B5A-03FE-71869BD0ACC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C69EA0-8BCA-05DC-65CC-417F412686ED}"/>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F74C7F5-65BC-F354-A29E-CE65684A8171}"/>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B8FE48B3-500B-F2BD-87E8-F40A10CD7173}"/>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264429-5F81-264C-1C32-CF406A1F3163}"/>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BD2A652-203F-C531-5FAF-DE9D3DE9862F}"/>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78B3FFF-C874-8EC9-FF79-F96B1A475CAE}"/>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B9D51E73-4B4A-742E-F5B3-E65FB452E2E2}"/>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3AE2C738-2453-A477-40EF-15B899A60A51}"/>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76C3438B-B373-4943-FC76-FDF260A1C233}"/>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F8C174F-0763-95FA-EF47-AA6B32CF1E84}"/>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EA81B95-9E58-5FE0-1C0B-833994231494}"/>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9DED0616-3624-BB86-7C88-66F0A2DE853C}"/>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C11F22EF-8390-6437-6994-D066F459593C}"/>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77BA11-8B52-CD41-B4C4-DB2EBE5BA1BA}"/>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4077BA11-8B52-CD41-B4C4-DB2EBE5BA1BA}"/>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D02BB4-4202-3B8C-7C31-DCE2A7AE7954}"/>
                  </a:ext>
                </a:extLst>
              </p:cNvPr>
              <p:cNvSpPr txBox="1"/>
              <p:nvPr/>
            </p:nvSpPr>
            <p:spPr>
              <a:xfrm>
                <a:off x="7170754" y="6244137"/>
                <a:ext cx="5021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m:rPr>
                                  <m:sty m:val="p"/>
                                </m:rPr>
                                <a:rPr lang="en-US" sz="2400" b="0" i="0" smtClean="0">
                                  <a:solidFill>
                                    <a:srgbClr val="C00000"/>
                                  </a:solidFill>
                                  <a:latin typeface="Cambria Math" panose="02040503050406030204" pitchFamily="18" charset="0"/>
                                </a:rPr>
                                <m:t>sid</m:t>
                              </m:r>
                            </m:sub>
                          </m:sSub>
                        </m:e>
                      </m:d>
                      <m:r>
                        <a:rPr lang="en-US" sz="2400" b="0" i="1" smtClean="0">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how</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ctxt</m:t>
                          </m:r>
                        </m:e>
                      </m:d>
                    </m:oMath>
                  </m:oMathPara>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82D02BB4-4202-3B8C-7C31-DCE2A7AE7954}"/>
                  </a:ext>
                </a:extLst>
              </p:cNvPr>
              <p:cNvSpPr txBox="1">
                <a:spLocks noRot="1" noChangeAspect="1" noMove="1" noResize="1" noEditPoints="1" noAdjustHandles="1" noChangeArrowheads="1" noChangeShapeType="1" noTextEdit="1"/>
              </p:cNvSpPr>
              <p:nvPr/>
            </p:nvSpPr>
            <p:spPr>
              <a:xfrm>
                <a:off x="7170754" y="6244137"/>
                <a:ext cx="5021246" cy="461665"/>
              </a:xfrm>
              <a:prstGeom prst="rect">
                <a:avLst/>
              </a:prstGeom>
              <a:blipFill>
                <a:blip r:embed="rId10"/>
                <a:stretch>
                  <a:fillRect b="-1081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52C2ABAE-67B9-EC6C-57B0-00E0E69F48BC}"/>
              </a:ext>
            </a:extLst>
          </p:cNvPr>
          <p:cNvCxnSpPr>
            <a:cxnSpLocks/>
          </p:cNvCxnSpPr>
          <p:nvPr/>
        </p:nvCxnSpPr>
        <p:spPr>
          <a:xfrm>
            <a:off x="9141203" y="3488358"/>
            <a:ext cx="0" cy="1019941"/>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D10CA8-3796-C941-534B-5AE54269FDC0}"/>
                  </a:ext>
                </a:extLst>
              </p:cNvPr>
              <p:cNvSpPr txBox="1"/>
              <p:nvPr/>
            </p:nvSpPr>
            <p:spPr>
              <a:xfrm>
                <a:off x="9182766" y="3697924"/>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35D10CA8-3796-C941-534B-5AE54269FDC0}"/>
                  </a:ext>
                </a:extLst>
              </p:cNvPr>
              <p:cNvSpPr txBox="1">
                <a:spLocks noRot="1" noChangeAspect="1" noMove="1" noResize="1" noEditPoints="1" noAdjustHandles="1" noChangeArrowheads="1" noChangeShapeType="1" noTextEdit="1"/>
              </p:cNvSpPr>
              <p:nvPr/>
            </p:nvSpPr>
            <p:spPr>
              <a:xfrm>
                <a:off x="9182766" y="3697924"/>
                <a:ext cx="2969852" cy="461665"/>
              </a:xfrm>
              <a:prstGeom prst="rect">
                <a:avLst/>
              </a:prstGeom>
              <a:blipFill>
                <a:blip r:embed="rId11"/>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697D1F0-ACDA-961C-258F-A0A482F77689}"/>
                  </a:ext>
                </a:extLst>
              </p:cNvPr>
              <p:cNvSpPr txBox="1"/>
              <p:nvPr/>
            </p:nvSpPr>
            <p:spPr>
              <a:xfrm>
                <a:off x="8791323" y="2911632"/>
                <a:ext cx="2550506"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U</m:t>
                      </m:r>
                      <m:r>
                        <m:rPr>
                          <m:sty m:val="p"/>
                        </m:rPr>
                        <a:rPr lang="en-US" sz="2400" b="0" i="0" smtClean="0">
                          <a:solidFill>
                            <a:srgbClr val="C00000"/>
                          </a:solidFill>
                          <a:latin typeface="Cambria Math" panose="02040503050406030204" pitchFamily="18" charset="0"/>
                        </a:rPr>
                        <m:t>ser</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𝑡</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31" name="TextBox 30">
                <a:extLst>
                  <a:ext uri="{FF2B5EF4-FFF2-40B4-BE49-F238E27FC236}">
                    <a16:creationId xmlns:a16="http://schemas.microsoft.com/office/drawing/2014/main" id="{4697D1F0-ACDA-961C-258F-A0A482F77689}"/>
                  </a:ext>
                </a:extLst>
              </p:cNvPr>
              <p:cNvSpPr txBox="1">
                <a:spLocks noRot="1" noChangeAspect="1" noMove="1" noResize="1" noEditPoints="1" noAdjustHandles="1" noChangeArrowheads="1" noChangeShapeType="1" noTextEdit="1"/>
              </p:cNvSpPr>
              <p:nvPr/>
            </p:nvSpPr>
            <p:spPr>
              <a:xfrm>
                <a:off x="8791323" y="2911632"/>
                <a:ext cx="2550506" cy="509178"/>
              </a:xfrm>
              <a:prstGeom prst="rect">
                <a:avLst/>
              </a:prstGeom>
              <a:blipFill>
                <a:blip r:embed="rId1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79C9B6-7F15-BB9D-7CB8-EFC0AEC9768E}"/>
                  </a:ext>
                </a:extLst>
              </p:cNvPr>
              <p:cNvSpPr txBox="1"/>
              <p:nvPr/>
            </p:nvSpPr>
            <p:spPr>
              <a:xfrm>
                <a:off x="-800537" y="1461047"/>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38" name="TextBox 37">
                <a:extLst>
                  <a:ext uri="{FF2B5EF4-FFF2-40B4-BE49-F238E27FC236}">
                    <a16:creationId xmlns:a16="http://schemas.microsoft.com/office/drawing/2014/main" id="{C479C9B6-7F15-BB9D-7CB8-EFC0AEC9768E}"/>
                  </a:ext>
                </a:extLst>
              </p:cNvPr>
              <p:cNvSpPr txBox="1">
                <a:spLocks noRot="1" noChangeAspect="1" noMove="1" noResize="1" noEditPoints="1" noAdjustHandles="1" noChangeArrowheads="1" noChangeShapeType="1" noTextEdit="1"/>
              </p:cNvSpPr>
              <p:nvPr/>
            </p:nvSpPr>
            <p:spPr>
              <a:xfrm>
                <a:off x="-800537" y="1461047"/>
                <a:ext cx="4534062" cy="878510"/>
              </a:xfrm>
              <a:prstGeom prst="rect">
                <a:avLst/>
              </a:prstGeom>
              <a:blipFill>
                <a:blip r:embed="rId13"/>
                <a:stretch>
                  <a:fillRect t="-1429"/>
                </a:stretch>
              </a:blipFill>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25D10096-8BD8-EFF0-6E18-41D16D724A4C}"/>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37758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31"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03122-8669-FFF8-1E09-EB9403AA8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B1B31-9144-08A7-2A5B-850B5978413F}"/>
              </a:ext>
            </a:extLst>
          </p:cNvPr>
          <p:cNvSpPr>
            <a:spLocks noGrp="1"/>
          </p:cNvSpPr>
          <p:nvPr>
            <p:ph type="title"/>
          </p:nvPr>
        </p:nvSpPr>
        <p:spPr/>
        <p:txBody>
          <a:bodyPr/>
          <a:lstStyle/>
          <a:p>
            <a:r>
              <a:rPr lang="en-US" dirty="0">
                <a:latin typeface="Candara" panose="020E0502030303020204" pitchFamily="34" charset="0"/>
              </a:rPr>
              <a:t>Anonymity: Ideal World</a:t>
            </a:r>
          </a:p>
        </p:txBody>
      </p:sp>
      <p:cxnSp>
        <p:nvCxnSpPr>
          <p:cNvPr id="9" name="Straight Arrow Connector 8">
            <a:extLst>
              <a:ext uri="{FF2B5EF4-FFF2-40B4-BE49-F238E27FC236}">
                <a16:creationId xmlns:a16="http://schemas.microsoft.com/office/drawing/2014/main" id="{CFCE5854-A441-1578-6E2B-FF7658544B1D}"/>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3CF1FE-19D8-C33F-94EB-FCFD0E0C0A6D}"/>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CF55CE-0C41-4163-20A0-61A36C3AB739}"/>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2E70AE-3A0B-9353-2CC5-C22633000D71}"/>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372E70AE-3A0B-9353-2CC5-C22633000D71}"/>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0519F1D5-ECFC-D694-6273-B22FAAB00941}"/>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50BE83E-1F58-FC38-446B-F59C8676641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E587C22-2622-5E18-BF03-217232CF2694}"/>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6C950EC-25F1-7BFF-CD6A-9875D5D6DA24}"/>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D443CD1-5B57-78C6-BF4E-976553D8E770}"/>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57DA3-5A05-8C65-D05C-03148E6ED54C}"/>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3E557DA3-5A05-8C65-D05C-03148E6ED54C}"/>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661A81-33C3-F5FC-6B35-2F4EA0D13815}"/>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D28D4E9-0C0C-3124-808A-FFA29AEFA31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161A83-82EA-5114-B679-E71CE4F41AD4}"/>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121A218-C37F-600B-9D93-6D7609FBAF42}"/>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45D0668A-E009-2935-7DB7-E53FFD449834}"/>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8169259-0735-9CC9-1150-516BDA3FE9E9}"/>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6ABC7C8-7560-1677-5D25-4EAAE82607EE}"/>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CA81BD8-086C-E06F-CE80-DA55AA372286}"/>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E9BB177-27D7-FEB8-F0A9-F42633BE8CDE}"/>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DA575DAE-E6F0-60AD-A5FD-44C130BD5966}"/>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C707E601-2B7D-8367-F3A7-7C5D20313549}"/>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95BE20E-F5F5-5034-3FBD-D32C355ADDA9}"/>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2EA936-C262-5D09-E9B8-999C54F59D01}"/>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609FD974-11C1-91C2-0762-5CDE39A5959A}"/>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2FD3FBF6-C5B7-3AE4-D0F2-29CACE15073B}"/>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16F14A-9732-59F9-A09D-C1B00A1FB940}"/>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2616F14A-9732-59F9-A09D-C1B00A1FB940}"/>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3513F2-5DBD-F325-B27A-E102B73883E0}"/>
                  </a:ext>
                </a:extLst>
              </p:cNvPr>
              <p:cNvSpPr txBox="1"/>
              <p:nvPr/>
            </p:nvSpPr>
            <p:spPr>
              <a:xfrm>
                <a:off x="-939092" y="1437573"/>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703513F2-5DBD-F325-B27A-E102B73883E0}"/>
                  </a:ext>
                </a:extLst>
              </p:cNvPr>
              <p:cNvSpPr txBox="1">
                <a:spLocks noRot="1" noChangeAspect="1" noMove="1" noResize="1" noEditPoints="1" noAdjustHandles="1" noChangeArrowheads="1" noChangeShapeType="1" noTextEdit="1"/>
              </p:cNvSpPr>
              <p:nvPr/>
            </p:nvSpPr>
            <p:spPr>
              <a:xfrm>
                <a:off x="-939092" y="1437573"/>
                <a:ext cx="4534062" cy="878510"/>
              </a:xfrm>
              <a:prstGeom prst="rect">
                <a:avLst/>
              </a:prstGeom>
              <a:blipFill>
                <a:blip r:embed="rId10"/>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0FAB26-13E7-1763-9D56-693BA328F94E}"/>
                  </a:ext>
                </a:extLst>
              </p:cNvPr>
              <p:cNvSpPr txBox="1"/>
              <p:nvPr/>
            </p:nvSpPr>
            <p:spPr>
              <a:xfrm>
                <a:off x="6119686" y="1882126"/>
                <a:ext cx="2684902"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1</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16" name="TextBox 15">
                <a:extLst>
                  <a:ext uri="{FF2B5EF4-FFF2-40B4-BE49-F238E27FC236}">
                    <a16:creationId xmlns:a16="http://schemas.microsoft.com/office/drawing/2014/main" id="{7E0FAB26-13E7-1763-9D56-693BA328F94E}"/>
                  </a:ext>
                </a:extLst>
              </p:cNvPr>
              <p:cNvSpPr txBox="1">
                <a:spLocks noRot="1" noChangeAspect="1" noMove="1" noResize="1" noEditPoints="1" noAdjustHandles="1" noChangeArrowheads="1" noChangeShapeType="1" noTextEdit="1"/>
              </p:cNvSpPr>
              <p:nvPr/>
            </p:nvSpPr>
            <p:spPr>
              <a:xfrm>
                <a:off x="6119686" y="1882126"/>
                <a:ext cx="2684902" cy="50917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195A68-B5B8-0C27-923E-4F4AE950944B}"/>
                  </a:ext>
                </a:extLst>
              </p:cNvPr>
              <p:cNvSpPr txBox="1"/>
              <p:nvPr/>
            </p:nvSpPr>
            <p:spPr>
              <a:xfrm>
                <a:off x="8344749" y="6173774"/>
                <a:ext cx="29099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2</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e>
                      </m:d>
                    </m:oMath>
                  </m:oMathPara>
                </a14:m>
                <a:endParaRPr lang="en-US" dirty="0">
                  <a:solidFill>
                    <a:srgbClr val="C00000"/>
                  </a:solidFill>
                </a:endParaRPr>
              </a:p>
            </p:txBody>
          </p:sp>
        </mc:Choice>
        <mc:Fallback xmlns="">
          <p:sp>
            <p:nvSpPr>
              <p:cNvPr id="24" name="TextBox 23">
                <a:extLst>
                  <a:ext uri="{FF2B5EF4-FFF2-40B4-BE49-F238E27FC236}">
                    <a16:creationId xmlns:a16="http://schemas.microsoft.com/office/drawing/2014/main" id="{32195A68-B5B8-0C27-923E-4F4AE950944B}"/>
                  </a:ext>
                </a:extLst>
              </p:cNvPr>
              <p:cNvSpPr txBox="1">
                <a:spLocks noRot="1" noChangeAspect="1" noMove="1" noResize="1" noEditPoints="1" noAdjustHandles="1" noChangeArrowheads="1" noChangeShapeType="1" noTextEdit="1"/>
              </p:cNvSpPr>
              <p:nvPr/>
            </p:nvSpPr>
            <p:spPr>
              <a:xfrm>
                <a:off x="8344749" y="6173774"/>
                <a:ext cx="2909964" cy="461665"/>
              </a:xfrm>
              <a:prstGeom prst="rect">
                <a:avLst/>
              </a:prstGeom>
              <a:blipFill>
                <a:blip r:embed="rId12"/>
                <a:stretch>
                  <a:fillRect l="-435"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00B7123E-78F4-B7FC-7B07-D943305B26CB}"/>
                  </a:ext>
                </a:extLst>
              </p:cNvPr>
              <p:cNvSpPr/>
              <p:nvPr/>
            </p:nvSpPr>
            <p:spPr>
              <a:xfrm>
                <a:off x="8466552" y="781414"/>
                <a:ext cx="3514620" cy="3792270"/>
              </a:xfrm>
              <a:prstGeom prst="wedgeRoundRectCallout">
                <a:avLst>
                  <a:gd name="adj1" fmla="val -43333"/>
                  <a:gd name="adj2" fmla="val 60324"/>
                  <a:gd name="adj3" fmla="val 16667"/>
                </a:avLst>
              </a:prstGeom>
              <a:solidFill>
                <a:schemeClr val="accent1">
                  <a:lumMod val="20000"/>
                  <a:lumOff val="80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rgbClr val="C00000"/>
                    </a:solidFill>
                    <a:latin typeface="Candara" panose="020E0502030303020204" pitchFamily="34" charset="0"/>
                  </a:rPr>
                  <a:t>Per each token generator, cannot query more than:</a:t>
                </a:r>
              </a:p>
              <a:p>
                <a:pPr marL="342900" indent="-342900">
                  <a:buFont typeface="Arial" panose="020B0604020202020204" pitchFamily="34" charset="0"/>
                  <a:buChar char="•"/>
                </a:pPr>
                <a:r>
                  <a:rPr lang="en-US" sz="2000" dirty="0">
                    <a:solidFill>
                      <a:srgbClr val="C00000"/>
                    </a:solidFill>
                    <a:latin typeface="Candara" panose="020E0502030303020204" pitchFamily="34" charset="0"/>
                  </a:rPr>
                  <a:t>Rate-limit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per context </a:t>
                </a:r>
                <a14:m>
                  <m:oMath xmlns:m="http://schemas.openxmlformats.org/officeDocument/2006/math">
                    <m:r>
                      <m:rPr>
                        <m:sty m:val="p"/>
                      </m:rPr>
                      <a:rPr lang="en-US" sz="2000" i="0" dirty="0" smtClean="0">
                        <a:solidFill>
                          <a:srgbClr val="C00000"/>
                        </a:solidFill>
                        <a:latin typeface="Cambria Math" panose="02040503050406030204" pitchFamily="18" charset="0"/>
                      </a:rPr>
                      <m:t>ctxt</m:t>
                    </m:r>
                  </m:oMath>
                </a14:m>
                <a:endParaRPr lang="en-US" sz="2000" dirty="0">
                  <a:solidFill>
                    <a:srgbClr val="C00000"/>
                  </a:solidFill>
                  <a:latin typeface="Candara" panose="020E0502030303020204" pitchFamily="34" charset="0"/>
                </a:endParaRPr>
              </a:p>
              <a:p>
                <a:pPr marL="342900" indent="-342900">
                  <a:buFont typeface="Arial" panose="020B0604020202020204" pitchFamily="34" charset="0"/>
                  <a:buChar char="•"/>
                </a:pPr>
                <a:r>
                  <a:rPr lang="en-US" sz="2000" dirty="0">
                    <a:solidFill>
                      <a:srgbClr val="C00000"/>
                    </a:solidFill>
                    <a:latin typeface="Candara" panose="020E0502030303020204" pitchFamily="34" charset="0"/>
                  </a:rPr>
                  <a:t>Overall limit </a:t>
                </a:r>
                <a14:m>
                  <m:oMath xmlns:m="http://schemas.openxmlformats.org/officeDocument/2006/math">
                    <m:r>
                      <a:rPr lang="en-US" sz="2000" b="0" i="1" smtClean="0">
                        <a:solidFill>
                          <a:srgbClr val="C00000"/>
                        </a:solidFill>
                        <a:latin typeface="Cambria Math" panose="02040503050406030204" pitchFamily="18" charset="0"/>
                      </a:rPr>
                      <m:t>𝑘</m:t>
                    </m:r>
                  </m:oMath>
                </a14:m>
                <a:r>
                  <a:rPr lang="en-US" sz="2000" i="1" dirty="0">
                    <a:solidFill>
                      <a:srgbClr val="C00000"/>
                    </a:solidFill>
                    <a:latin typeface="Candara" panose="020E0502030303020204" pitchFamily="34" charset="0"/>
                  </a:rPr>
                  <a:t> </a:t>
                </a:r>
                <a:endParaRPr lang="en-US" sz="2000" dirty="0">
                  <a:solidFill>
                    <a:srgbClr val="C00000"/>
                  </a:solidFill>
                  <a:latin typeface="Candara" panose="020E0502030303020204" pitchFamily="34" charset="0"/>
                </a:endParaRPr>
              </a:p>
              <a:p>
                <a:pPr marL="800100" lvl="1" indent="-342900">
                  <a:buFont typeface="Symbol" pitchFamily="2" charset="2"/>
                  <a:buChar char="Þ"/>
                </a:pPr>
                <a:r>
                  <a:rPr lang="en-US" sz="2000" dirty="0">
                    <a:solidFill>
                      <a:srgbClr val="C00000"/>
                    </a:solidFill>
                    <a:latin typeface="Candara" panose="020E0502030303020204" pitchFamily="34" charset="0"/>
                  </a:rPr>
                  <a:t>In comp. anon: implicit (poly-bounded)</a:t>
                </a:r>
              </a:p>
              <a:p>
                <a:pPr marL="800100" lvl="1" indent="-342900">
                  <a:buFont typeface="Symbol" pitchFamily="2" charset="2"/>
                  <a:buChar char="Þ"/>
                </a:pPr>
                <a:r>
                  <a:rPr lang="en-US" sz="2000" dirty="0">
                    <a:solidFill>
                      <a:srgbClr val="C00000"/>
                    </a:solidFill>
                    <a:latin typeface="Candara" panose="020E0502030303020204" pitchFamily="34" charset="0"/>
                  </a:rPr>
                  <a:t>Against </a:t>
                </a:r>
                <a:r>
                  <a:rPr lang="en-US" sz="2000" b="1" dirty="0">
                    <a:solidFill>
                      <a:srgbClr val="C00000"/>
                    </a:solidFill>
                    <a:latin typeface="Candara" panose="020E0502030303020204" pitchFamily="34" charset="0"/>
                  </a:rPr>
                  <a:t>*unbounded*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𝒜</m:t>
                    </m:r>
                  </m:oMath>
                </a14:m>
                <a:br>
                  <a:rPr lang="en-US" sz="2000" dirty="0">
                    <a:solidFill>
                      <a:srgbClr val="C00000"/>
                    </a:solidFill>
                    <a:latin typeface="Candara" panose="020E0502030303020204" pitchFamily="34" charset="0"/>
                  </a:rPr>
                </a:br>
                <a:r>
                  <a:rPr lang="en-US" sz="2000" dirty="0">
                    <a:solidFill>
                      <a:srgbClr val="C00000"/>
                    </a:solidFill>
                    <a:latin typeface="Candara" panose="020E0502030303020204" pitchFamily="34" charset="0"/>
                  </a:rPr>
                  <a:t>made explicit</a:t>
                </a:r>
              </a:p>
            </p:txBody>
          </p:sp>
        </mc:Choice>
        <mc:Fallback xmlns="">
          <p:sp>
            <p:nvSpPr>
              <p:cNvPr id="25" name="Rounded Rectangular Callout 24">
                <a:extLst>
                  <a:ext uri="{FF2B5EF4-FFF2-40B4-BE49-F238E27FC236}">
                    <a16:creationId xmlns:a16="http://schemas.microsoft.com/office/drawing/2014/main" id="{00B7123E-78F4-B7FC-7B07-D943305B26CB}"/>
                  </a:ext>
                </a:extLst>
              </p:cNvPr>
              <p:cNvSpPr>
                <a:spLocks noRot="1" noChangeAspect="1" noMove="1" noResize="1" noEditPoints="1" noAdjustHandles="1" noChangeArrowheads="1" noChangeShapeType="1" noTextEdit="1"/>
              </p:cNvSpPr>
              <p:nvPr/>
            </p:nvSpPr>
            <p:spPr>
              <a:xfrm>
                <a:off x="8466552" y="781414"/>
                <a:ext cx="3514620" cy="3792270"/>
              </a:xfrm>
              <a:prstGeom prst="wedgeRoundRectCallout">
                <a:avLst>
                  <a:gd name="adj1" fmla="val -43333"/>
                  <a:gd name="adj2" fmla="val 60324"/>
                  <a:gd name="adj3" fmla="val 16667"/>
                </a:avLst>
              </a:prstGeom>
              <a:blipFill>
                <a:blip r:embed="rId13"/>
                <a:stretch>
                  <a:fillRect/>
                </a:stretch>
              </a:blipFill>
              <a:ln w="38100">
                <a:solidFill>
                  <a:srgbClr val="C00000"/>
                </a:solidFill>
              </a:ln>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E0357CF0-4881-315E-472B-06A7FEA9B4CA}"/>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92774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EB33-8A27-B86F-CA63-953CEADF79B4}"/>
              </a:ext>
            </a:extLst>
          </p:cNvPr>
          <p:cNvSpPr>
            <a:spLocks noGrp="1"/>
          </p:cNvSpPr>
          <p:nvPr>
            <p:ph type="title"/>
          </p:nvPr>
        </p:nvSpPr>
        <p:spPr>
          <a:xfrm>
            <a:off x="838200" y="365125"/>
            <a:ext cx="10871200" cy="1325563"/>
          </a:xfrm>
        </p:spPr>
        <p:txBody>
          <a:bodyPr>
            <a:normAutofit/>
          </a:bodyPr>
          <a:lstStyle/>
          <a:p>
            <a:r>
              <a:rPr lang="en-US" sz="4000" dirty="0">
                <a:latin typeface="Candara" panose="020E0502030303020204" pitchFamily="34" charset="0"/>
              </a:rPr>
              <a:t>Strawman Solution: Random Degree-k Polynomial</a:t>
            </a:r>
          </a:p>
        </p:txBody>
      </p:sp>
      <p:sp>
        <p:nvSpPr>
          <p:cNvPr id="4" name="Rounded Rectangle 3">
            <a:extLst>
              <a:ext uri="{FF2B5EF4-FFF2-40B4-BE49-F238E27FC236}">
                <a16:creationId xmlns:a16="http://schemas.microsoft.com/office/drawing/2014/main" id="{05A9921A-C05F-E6FA-E1A6-022A21DF2DEF}"/>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7" name="TextBox 6">
            <a:extLst>
              <a:ext uri="{FF2B5EF4-FFF2-40B4-BE49-F238E27FC236}">
                <a16:creationId xmlns:a16="http://schemas.microsoft.com/office/drawing/2014/main" id="{B8047B66-D7D0-4890-71A5-6EA3C47946DC}"/>
              </a:ext>
            </a:extLst>
          </p:cNvPr>
          <p:cNvSpPr txBox="1"/>
          <p:nvPr/>
        </p:nvSpPr>
        <p:spPr>
          <a:xfrm>
            <a:off x="8852153" y="1690687"/>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E58B1B2C-2D1D-BECA-91C7-8C5AF3AB526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F12B1C-D3ED-7583-FF50-98BB36078990}"/>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36F12B1C-D3ED-7583-FF50-98BB36078990}"/>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F1C08F-4206-EB9A-BF54-851CCEF96018}"/>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9DF1C08F-4206-EB9A-BF54-851CCEF96018}"/>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D4E41F-5EFB-B11E-76A7-F983D8573D1F}"/>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1FD4E41F-5EFB-B11E-76A7-F983D8573D1F}"/>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3EF299E-DEC4-F509-CF11-34D13E87991E}"/>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ED64E6B1-3766-E155-A6DE-E630FC289D02}"/>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2BDDA3A-C0E5-1951-62B0-DA01FB2EB7A8}"/>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17" name="Arc 16">
            <a:extLst>
              <a:ext uri="{FF2B5EF4-FFF2-40B4-BE49-F238E27FC236}">
                <a16:creationId xmlns:a16="http://schemas.microsoft.com/office/drawing/2014/main" id="{985A9CEC-9F64-296B-B25A-4B9C7DB1093F}"/>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A260D-B990-C7C9-2FDD-2923C97E3418}"/>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E32A260D-B990-C7C9-2FDD-2923C97E3418}"/>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77CBDC89-5C81-39F4-AAF6-8538E64A82B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CBB2F71-B27C-E1C5-A470-76E89E17AED8}"/>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3CBB2F71-B27C-E1C5-A470-76E89E17AED8}"/>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8ECAEF22-A13B-0C2C-36B0-6B84A26B6E14}"/>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70DAB920-2100-4794-EF69-1CDDB8D31734}"/>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8F53856-62B3-F159-E635-6416C9D497E5}"/>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288E365E-58E3-951E-E82B-85C10A66065C}"/>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AAE69C-3B15-54CF-0EC5-19F5F62D06D1}"/>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26" name="TextBox 25">
                <a:extLst>
                  <a:ext uri="{FF2B5EF4-FFF2-40B4-BE49-F238E27FC236}">
                    <a16:creationId xmlns:a16="http://schemas.microsoft.com/office/drawing/2014/main" id="{A0AAE69C-3B15-54CF-0EC5-19F5F62D06D1}"/>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A44FAF-B529-BE47-8F22-6461E4A917A4}"/>
                  </a:ext>
                </a:extLst>
              </p:cNvPr>
              <p:cNvSpPr txBox="1"/>
              <p:nvPr/>
            </p:nvSpPr>
            <p:spPr>
              <a:xfrm>
                <a:off x="574531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E0A44FAF-B529-BE47-8F22-6461E4A917A4}"/>
                  </a:ext>
                </a:extLst>
              </p:cNvPr>
              <p:cNvSpPr txBox="1">
                <a:spLocks noRot="1" noChangeAspect="1" noMove="1" noResize="1" noEditPoints="1" noAdjustHandles="1" noChangeArrowheads="1" noChangeShapeType="1" noTextEdit="1"/>
              </p:cNvSpPr>
              <p:nvPr/>
            </p:nvSpPr>
            <p:spPr>
              <a:xfrm>
                <a:off x="5745311" y="5668971"/>
                <a:ext cx="253274" cy="369332"/>
              </a:xfrm>
              <a:prstGeom prst="rect">
                <a:avLst/>
              </a:prstGeom>
              <a:blipFill>
                <a:blip r:embed="rId15"/>
                <a:stretch>
                  <a:fillRect l="-14286" r="-1428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777C508-263A-C117-F31B-96C71645063F}"/>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31" name="Graphic 30" descr="Badge Cross with solid fill">
            <a:extLst>
              <a:ext uri="{FF2B5EF4-FFF2-40B4-BE49-F238E27FC236}">
                <a16:creationId xmlns:a16="http://schemas.microsoft.com/office/drawing/2014/main" id="{CE56EA8E-5389-0E70-C36B-5F0D87DEB6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82209" y="4241081"/>
            <a:ext cx="1811904" cy="1811904"/>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296BFF-273F-FEC3-8E24-C79E9FA7FA22}"/>
                  </a:ext>
                </a:extLst>
              </p:cNvPr>
              <p:cNvSpPr txBox="1"/>
              <p:nvPr/>
            </p:nvSpPr>
            <p:spPr>
              <a:xfrm>
                <a:off x="8092042" y="5147033"/>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29296BFF-273F-FEC3-8E24-C79E9FA7FA22}"/>
                  </a:ext>
                </a:extLst>
              </p:cNvPr>
              <p:cNvSpPr txBox="1">
                <a:spLocks noRot="1" noChangeAspect="1" noMove="1" noResize="1" noEditPoints="1" noAdjustHandles="1" noChangeArrowheads="1" noChangeShapeType="1" noTextEdit="1"/>
              </p:cNvSpPr>
              <p:nvPr/>
            </p:nvSpPr>
            <p:spPr>
              <a:xfrm>
                <a:off x="8092042" y="5147033"/>
                <a:ext cx="2312428" cy="369332"/>
              </a:xfrm>
              <a:prstGeom prst="rect">
                <a:avLst/>
              </a:prstGeom>
              <a:blipFill>
                <a:blip r:embed="rId18"/>
                <a:stretch>
                  <a:fillRect l="-543" r="-434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3DA811-8528-3802-17B7-DB20C66D221A}"/>
                  </a:ext>
                </a:extLst>
              </p:cNvPr>
              <p:cNvSpPr txBox="1"/>
              <p:nvPr/>
            </p:nvSpPr>
            <p:spPr>
              <a:xfrm>
                <a:off x="8043820" y="4650142"/>
                <a:ext cx="3128229" cy="461665"/>
              </a:xfrm>
              <a:prstGeom prst="rect">
                <a:avLst/>
              </a:prstGeom>
              <a:noFill/>
            </p:spPr>
            <p:txBody>
              <a:bodyPr wrap="none" rtlCol="0">
                <a:spAutoFit/>
              </a:bodyPr>
              <a:lstStyle/>
              <a:p>
                <a:r>
                  <a:rPr lang="en-US" sz="2400" dirty="0">
                    <a:solidFill>
                      <a:srgbClr val="C00000"/>
                    </a:solidFill>
                  </a:rPr>
                  <a:t>Degree </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273DA811-8528-3802-17B7-DB20C66D221A}"/>
                  </a:ext>
                </a:extLst>
              </p:cNvPr>
              <p:cNvSpPr txBox="1">
                <a:spLocks noRot="1" noChangeAspect="1" noMove="1" noResize="1" noEditPoints="1" noAdjustHandles="1" noChangeArrowheads="1" noChangeShapeType="1" noTextEdit="1"/>
              </p:cNvSpPr>
              <p:nvPr/>
            </p:nvSpPr>
            <p:spPr>
              <a:xfrm>
                <a:off x="8043820" y="4650142"/>
                <a:ext cx="3128229" cy="461665"/>
              </a:xfrm>
              <a:prstGeom prst="rect">
                <a:avLst/>
              </a:prstGeom>
              <a:blipFill>
                <a:blip r:embed="rId19"/>
                <a:stretch>
                  <a:fillRect l="-3239" t="-8108" r="-405" b="-29730"/>
                </a:stretch>
              </a:blipFill>
            </p:spPr>
            <p:txBody>
              <a:bodyPr/>
              <a:lstStyle/>
              <a:p>
                <a:r>
                  <a:rPr lang="en-US">
                    <a:noFill/>
                  </a:rPr>
                  <a:t> </a:t>
                </a:r>
              </a:p>
            </p:txBody>
          </p:sp>
        </mc:Fallback>
      </mc:AlternateContent>
      <p:pic>
        <p:nvPicPr>
          <p:cNvPr id="3" name="Picture 2" descr="A cartoon kangaroo holding a computer&#10;&#10;AI-generated content may be incorrect.">
            <a:extLst>
              <a:ext uri="{FF2B5EF4-FFF2-40B4-BE49-F238E27FC236}">
                <a16:creationId xmlns:a16="http://schemas.microsoft.com/office/drawing/2014/main" id="{94930D4B-3786-DFEE-6688-78BDCCB0E8FE}"/>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pic>
        <p:nvPicPr>
          <p:cNvPr id="28" name="Picture 27">
            <a:extLst>
              <a:ext uri="{FF2B5EF4-FFF2-40B4-BE49-F238E27FC236}">
                <a16:creationId xmlns:a16="http://schemas.microsoft.com/office/drawing/2014/main" id="{8EDB1144-0584-7F13-533B-D85E3161D878}"/>
              </a:ext>
            </a:extLst>
          </p:cNvPr>
          <p:cNvPicPr>
            <a:picLocks noChangeAspect="1"/>
          </p:cNvPicPr>
          <p:nvPr/>
        </p:nvPicPr>
        <p:blipFill>
          <a:blip r:embed="rId21"/>
          <a:srcRect l="9703" t="-583" r="22448"/>
          <a:stretch>
            <a:fillRect/>
          </a:stretch>
        </p:blipFill>
        <p:spPr>
          <a:xfrm>
            <a:off x="8575732" y="2112981"/>
            <a:ext cx="1393974" cy="1377658"/>
          </a:xfrm>
          <a:prstGeom prst="rect">
            <a:avLst/>
          </a:prstGeom>
        </p:spPr>
      </p:pic>
      <p:pic>
        <p:nvPicPr>
          <p:cNvPr id="30" name="Picture 29">
            <a:extLst>
              <a:ext uri="{FF2B5EF4-FFF2-40B4-BE49-F238E27FC236}">
                <a16:creationId xmlns:a16="http://schemas.microsoft.com/office/drawing/2014/main" id="{F2011046-36AA-BAB6-7D1A-FDCFC24EAD72}"/>
              </a:ext>
            </a:extLst>
          </p:cNvPr>
          <p:cNvPicPr>
            <a:picLocks noChangeAspect="1"/>
          </p:cNvPicPr>
          <p:nvPr/>
        </p:nvPicPr>
        <p:blipFill>
          <a:blip r:embed="rId22"/>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01584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935D-076C-87AB-D37A-7AE5836E51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219AD3-DB9A-C8B5-D29E-3E8248381B89}"/>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B4BDADD1-DD5E-A7CE-D289-6403801D95B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3B2182-3EE9-A66E-5A86-B5CE162BC0E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243B2182-3EE9-A66E-5A86-B5CE162BC0E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EC55ABD-C917-A43F-39E2-6B3BC8738A1A}"/>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p:sp>
            <p:nvSpPr>
              <p:cNvPr id="12" name="TextBox 11">
                <a:extLst>
                  <a:ext uri="{FF2B5EF4-FFF2-40B4-BE49-F238E27FC236}">
                    <a16:creationId xmlns:a16="http://schemas.microsoft.com/office/drawing/2014/main" id="{0EC55ABD-C917-A43F-39E2-6B3BC8738A1A}"/>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2E76C93-A21D-FA40-B02E-BE6EF02B3593}"/>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p:sp>
            <p:nvSpPr>
              <p:cNvPr id="13" name="TextBox 12">
                <a:extLst>
                  <a:ext uri="{FF2B5EF4-FFF2-40B4-BE49-F238E27FC236}">
                    <a16:creationId xmlns:a16="http://schemas.microsoft.com/office/drawing/2014/main" id="{F2E76C93-A21D-FA40-B02E-BE6EF02B3593}"/>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9"/>
                <a:stretch>
                  <a:fillRect l="-2000" r="-8000" b="-789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1638C90-3523-A52F-AD13-B46F551A8603}"/>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E57AF71-D3FD-BD2C-EA90-494744D66EAF}"/>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6B83889-FB8F-CE80-5147-6334E84F6BFF}"/>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EF1A44-85A3-424C-F68D-E77084FFB38E}"/>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DEF1A44-85A3-424C-F68D-E77084FFB38E}"/>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0"/>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FF1D920-61E7-8B07-DE78-9E124E897935}"/>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3D740AC2-221B-22F1-0408-B5563DF1186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39B21C54-B1C5-E679-159B-E2F837E56EC2}"/>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C58B7FCA-3A9B-E669-EC08-4F9FDCB57600}"/>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9B3BB2A-4819-6E78-ED67-15D18A7E96F5}"/>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79B3BB2A-4819-6E78-ED67-15D18A7E96F5}"/>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3"/>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19A18C-7675-3D56-E338-BC97252F0DD2}"/>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5719A18C-7675-3D56-E338-BC97252F0DD2}"/>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4"/>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33BB69B-2797-CAF2-8850-029811F6028A}"/>
                  </a:ext>
                </a:extLst>
              </p:cNvPr>
              <p:cNvSpPr txBox="1"/>
              <p:nvPr/>
            </p:nvSpPr>
            <p:spPr>
              <a:xfrm>
                <a:off x="7297313" y="1979892"/>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D33BB69B-2797-CAF2-8850-029811F6028A}"/>
                  </a:ext>
                </a:extLst>
              </p:cNvPr>
              <p:cNvSpPr txBox="1">
                <a:spLocks noRot="1" noChangeAspect="1" noMove="1" noResize="1" noEditPoints="1" noAdjustHandles="1" noChangeArrowheads="1" noChangeShapeType="1" noTextEdit="1"/>
              </p:cNvSpPr>
              <p:nvPr/>
            </p:nvSpPr>
            <p:spPr>
              <a:xfrm>
                <a:off x="7297313" y="1979892"/>
                <a:ext cx="2390532" cy="830997"/>
              </a:xfrm>
              <a:prstGeom prst="rect">
                <a:avLst/>
              </a:prstGeom>
              <a:blipFill>
                <a:blip r:embed="rId15"/>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91804A-40E7-390C-FC47-74E4BA93CB7D}"/>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D391804A-40E7-390C-FC47-74E4BA93CB7D}"/>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6"/>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2D7DCD-141A-A4E6-2AE8-5A4C69E3EED1}"/>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0A2D7DCD-141A-A4E6-2AE8-5A4C69E3EED1}"/>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7"/>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6518CC71-141B-C17C-F6EA-D382D401D8E6}"/>
              </a:ext>
            </a:extLst>
          </p:cNvPr>
          <p:cNvSpPr/>
          <p:nvPr/>
        </p:nvSpPr>
        <p:spPr>
          <a:xfrm>
            <a:off x="3735081" y="354470"/>
            <a:ext cx="2759564" cy="830997"/>
          </a:xfrm>
          <a:prstGeom prst="wedgeRoundRectCallout">
            <a:avLst>
              <a:gd name="adj1" fmla="val 11653"/>
              <a:gd name="adj2" fmla="val 12722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a:t>
            </a:r>
          </a:p>
        </p:txBody>
      </p:sp>
      <p:sp>
        <p:nvSpPr>
          <p:cNvPr id="37" name="Rounded Rectangular Callout 36">
            <a:extLst>
              <a:ext uri="{FF2B5EF4-FFF2-40B4-BE49-F238E27FC236}">
                <a16:creationId xmlns:a16="http://schemas.microsoft.com/office/drawing/2014/main" id="{ED137305-EB01-56AF-F017-736D7EE24037}"/>
              </a:ext>
            </a:extLst>
          </p:cNvPr>
          <p:cNvSpPr/>
          <p:nvPr/>
        </p:nvSpPr>
        <p:spPr>
          <a:xfrm>
            <a:off x="297374" y="344667"/>
            <a:ext cx="3360095" cy="1281049"/>
          </a:xfrm>
          <a:prstGeom prst="wedgeRoundRectCallout">
            <a:avLst>
              <a:gd name="adj1" fmla="val 63991"/>
              <a:gd name="adj2" fmla="val 148249"/>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mc:AlternateContent xmlns:mc="http://schemas.openxmlformats.org/markup-compatibility/2006" xmlns:a14="http://schemas.microsoft.com/office/drawing/2010/main">
        <mc:Choice Requires="a14">
          <p:sp>
            <p:nvSpPr>
              <p:cNvPr id="38" name="Rounded Rectangular Callout 37">
                <a:extLst>
                  <a:ext uri="{FF2B5EF4-FFF2-40B4-BE49-F238E27FC236}">
                    <a16:creationId xmlns:a16="http://schemas.microsoft.com/office/drawing/2014/main" id="{92E498CC-DB80-2089-4ABB-8FD682CD4241}"/>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of</a:t>
                </a:r>
              </a:p>
              <a:p>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i="0">
                        <a:solidFill>
                          <a:srgbClr val="C00000"/>
                        </a:solidFill>
                        <a:latin typeface="Cambria Math" panose="02040503050406030204" pitchFamily="18" charset="0"/>
                      </a:rPr>
                      <m:t>𝐊𝐙𝐆</m:t>
                    </m:r>
                    <m:r>
                      <a:rPr lang="en-US" sz="2400" b="1" i="0">
                        <a:solidFill>
                          <a:srgbClr val="C00000"/>
                        </a:solidFill>
                        <a:latin typeface="Cambria Math" panose="02040503050406030204" pitchFamily="18" charset="0"/>
                      </a:rPr>
                      <m:t>.</m:t>
                    </m:r>
                    <m:r>
                      <a:rPr lang="en-US" sz="2400" b="1" i="0" smtClean="0">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smtClean="0">
                        <a:solidFill>
                          <a:srgbClr val="C00000"/>
                        </a:solidFill>
                        <a:latin typeface="Cambria Math" panose="02040503050406030204" pitchFamily="18" charset="0"/>
                      </a:rPr>
                      <m:t>,  </m:t>
                    </m:r>
                    <m:r>
                      <a:rPr lang="en-US" sz="2400" b="1" i="0" smtClean="0">
                        <a:solidFill>
                          <a:srgbClr val="C00000"/>
                        </a:solidFill>
                        <a:latin typeface="Cambria Math" panose="02040503050406030204" pitchFamily="18" charset="0"/>
                      </a:rPr>
                      <m:t>𝐨𝐩𝐞</m:t>
                    </m:r>
                    <m:sSub>
                      <m:sSubPr>
                        <m:ctrlPr>
                          <a:rPr lang="en-US" sz="2400" b="1" i="1" smtClean="0">
                            <a:solidFill>
                              <a:srgbClr val="C00000"/>
                            </a:solidFill>
                            <a:latin typeface="Cambria Math" panose="02040503050406030204" pitchFamily="18" charset="0"/>
                          </a:rPr>
                        </m:ctrlPr>
                      </m:sSubPr>
                      <m:e>
                        <m:r>
                          <a:rPr lang="en-US" sz="2400" b="1" i="0" smtClean="0">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38" name="Rounded Rectangular Callout 37">
                <a:extLst>
                  <a:ext uri="{FF2B5EF4-FFF2-40B4-BE49-F238E27FC236}">
                    <a16:creationId xmlns:a16="http://schemas.microsoft.com/office/drawing/2014/main" id="{92E498CC-DB80-2089-4ABB-8FD682CD4241}"/>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18"/>
                <a:stretch>
                  <a:fillRect/>
                </a:stretch>
              </a:blipFill>
              <a:ln>
                <a:no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E1CCE609-AB6A-A3A0-BDBD-66FBADFEA871}"/>
              </a:ext>
            </a:extLst>
          </p:cNvPr>
          <p:cNvSpPr txBox="1"/>
          <p:nvPr/>
        </p:nvSpPr>
        <p:spPr>
          <a:xfrm>
            <a:off x="6614078" y="97483"/>
            <a:ext cx="5520232" cy="1736646"/>
          </a:xfrm>
          <a:prstGeom prst="roundRect">
            <a:avLst/>
          </a:prstGeom>
          <a:solidFill>
            <a:schemeClr val="accent6">
              <a:lumMod val="20000"/>
              <a:lumOff val="80000"/>
            </a:schemeClr>
          </a:solidFill>
          <a:ln w="38100">
            <a:solidFill>
              <a:schemeClr val="accent3"/>
            </a:solidFill>
          </a:ln>
        </p:spPr>
        <p:txBody>
          <a:bodyPr wrap="square">
            <a:spAutoFit/>
          </a:bodyPr>
          <a:lstStyle/>
          <a:p>
            <a:r>
              <a:rPr lang="en-US" sz="2400" b="1" dirty="0">
                <a:solidFill>
                  <a:srgbClr val="C00000"/>
                </a:solidFill>
                <a:latin typeface="Candara" panose="020E0502030303020204" pitchFamily="34" charset="0"/>
              </a:rPr>
              <a:t>Everlasting Anonymity via</a:t>
            </a:r>
            <a:br>
              <a:rPr lang="en-US" sz="2400" dirty="0">
                <a:solidFill>
                  <a:srgbClr val="C00000"/>
                </a:solidFill>
                <a:latin typeface="Candara" panose="020E0502030303020204" pitchFamily="34" charset="0"/>
              </a:rPr>
            </a:br>
            <a:r>
              <a:rPr lang="en-US" sz="2400" dirty="0">
                <a:solidFill>
                  <a:srgbClr val="C00000"/>
                </a:solidFill>
                <a:latin typeface="Candara" panose="020E0502030303020204" pitchFamily="34" charset="0"/>
              </a:rPr>
              <a:t>(1) k-wise independence of the polynomial, (2) statistical hiding of KZG commitment, and (3) statistical ZK.</a:t>
            </a:r>
            <a:endParaRPr lang="en-US" sz="2400" dirty="0"/>
          </a:p>
        </p:txBody>
      </p:sp>
      <p:pic>
        <p:nvPicPr>
          <p:cNvPr id="3" name="Picture 2" descr="A cartoon kangaroo holding a computer&#10;&#10;AI-generated content may be incorrect.">
            <a:extLst>
              <a:ext uri="{FF2B5EF4-FFF2-40B4-BE49-F238E27FC236}">
                <a16:creationId xmlns:a16="http://schemas.microsoft.com/office/drawing/2014/main" id="{21119E60-CFC7-A5F3-6D36-9FB44680D522}"/>
              </a:ext>
            </a:extLst>
          </p:cNvPr>
          <p:cNvPicPr>
            <a:picLocks noChangeAspect="1"/>
          </p:cNvPicPr>
          <p:nvPr/>
        </p:nvPicPr>
        <p:blipFill>
          <a:blip r:embed="rId19"/>
          <a:srcRect t="13448" b="12471"/>
          <a:stretch>
            <a:fillRect/>
          </a:stretch>
        </p:blipFill>
        <p:spPr>
          <a:xfrm>
            <a:off x="1338316" y="2127671"/>
            <a:ext cx="1435832" cy="1595507"/>
          </a:xfrm>
          <a:prstGeom prst="rect">
            <a:avLst/>
          </a:prstGeom>
        </p:spPr>
      </p:pic>
      <p:pic>
        <p:nvPicPr>
          <p:cNvPr id="14" name="Picture 13">
            <a:extLst>
              <a:ext uri="{FF2B5EF4-FFF2-40B4-BE49-F238E27FC236}">
                <a16:creationId xmlns:a16="http://schemas.microsoft.com/office/drawing/2014/main" id="{F6661E8D-7B51-511B-7CAC-9750F415FD9D}"/>
              </a:ext>
            </a:extLst>
          </p:cNvPr>
          <p:cNvPicPr>
            <a:picLocks noChangeAspect="1"/>
          </p:cNvPicPr>
          <p:nvPr/>
        </p:nvPicPr>
        <p:blipFill>
          <a:blip r:embed="rId20"/>
          <a:srcRect l="9703" t="-583" r="22448"/>
          <a:stretch>
            <a:fillRect/>
          </a:stretch>
        </p:blipFill>
        <p:spPr>
          <a:xfrm>
            <a:off x="9687845" y="2049008"/>
            <a:ext cx="1393974" cy="1377658"/>
          </a:xfrm>
          <a:prstGeom prst="rect">
            <a:avLst/>
          </a:prstGeom>
        </p:spPr>
      </p:pic>
      <p:pic>
        <p:nvPicPr>
          <p:cNvPr id="26" name="Picture 25">
            <a:extLst>
              <a:ext uri="{FF2B5EF4-FFF2-40B4-BE49-F238E27FC236}">
                <a16:creationId xmlns:a16="http://schemas.microsoft.com/office/drawing/2014/main" id="{2B23AFB2-62D6-8AE4-7B6E-4CB2504521F3}"/>
              </a:ext>
            </a:extLst>
          </p:cNvPr>
          <p:cNvPicPr>
            <a:picLocks noChangeAspect="1"/>
          </p:cNvPicPr>
          <p:nvPr/>
        </p:nvPicPr>
        <p:blipFill>
          <a:blip r:embed="rId21"/>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36084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28" grpId="0"/>
      <p:bldP spid="30" grpId="0"/>
      <p:bldP spid="36" grpId="0" animBg="1"/>
      <p:bldP spid="37" grpId="0" animBg="1"/>
      <p:bldP spid="38"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0CFE2-33F7-5837-9D89-C2694F25287D}"/>
            </a:ext>
          </a:extLst>
        </p:cNvPr>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CD80C97E-C8AD-4FB1-D000-223F7EECF00B}"/>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Rounded Rectangular Callout 1">
                <a:extLst>
                  <a:ext uri="{FF2B5EF4-FFF2-40B4-BE49-F238E27FC236}">
                    <a16:creationId xmlns:a16="http://schemas.microsoft.com/office/drawing/2014/main" id="{7A8978F9-FC30-EDE5-0A01-4331F6F218CF}"/>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of</a:t>
                </a:r>
              </a:p>
              <a:p>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𝑜𝑝𝑒</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𝑛</m:t>
                        </m:r>
                      </m:e>
                      <m:sub>
                        <m:r>
                          <m:rPr>
                            <m:sty m:val="p"/>
                          </m:rPr>
                          <a:rPr lang="en-US" sz="2400" i="1">
                            <a:solidFill>
                              <a:srgbClr val="C00000"/>
                            </a:solidFill>
                            <a:latin typeface="Cambria Math" panose="02040503050406030204" pitchFamily="18" charset="0"/>
                          </a:rPr>
                          <m:t>f</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i="0">
                        <a:solidFill>
                          <a:srgbClr val="C00000"/>
                        </a:solidFill>
                        <a:latin typeface="Cambria Math" panose="02040503050406030204" pitchFamily="18" charset="0"/>
                      </a:rPr>
                      <m:t>𝐊𝐙𝐆</m:t>
                    </m:r>
                    <m:r>
                      <a:rPr lang="en-US" sz="2400" b="1" i="0">
                        <a:solidFill>
                          <a:srgbClr val="C00000"/>
                        </a:solidFill>
                        <a:latin typeface="Cambria Math" panose="02040503050406030204" pitchFamily="18" charset="0"/>
                      </a:rPr>
                      <m:t>.</m:t>
                    </m:r>
                    <m:r>
                      <a:rPr lang="en-US" sz="2400" b="1" i="0" smtClean="0">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smtClean="0">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2" name="Rounded Rectangular Callout 1">
                <a:extLst>
                  <a:ext uri="{FF2B5EF4-FFF2-40B4-BE49-F238E27FC236}">
                    <a16:creationId xmlns:a16="http://schemas.microsoft.com/office/drawing/2014/main" id="{7A8978F9-FC30-EDE5-0A01-4331F6F218CF}"/>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3"/>
                <a:stretch>
                  <a:fillRect/>
                </a:stretch>
              </a:blipFill>
              <a:ln>
                <a:no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79F1D16E-317F-5562-750D-D869EFB6F3DE}"/>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FBC22D-CC85-AD52-013F-1F14F0DA0F1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C8FBC22D-CC85-AD52-013F-1F14F0DA0F1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8"/>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DE42E23-4A89-C505-4C1B-5BDA0F47DCC7}"/>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39B04F7-2042-27AC-28B1-BCAFEB494E67}"/>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6DE201A-C8D6-E55D-E7CA-AA01DE88549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23B6AA-B769-04D2-F88B-3346E02771E7}"/>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823B6AA-B769-04D2-F88B-3346E02771E7}"/>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1"/>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F49CD1-237C-7A6E-1DE6-44FD35BD8B02}"/>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EB81DE5F-AFD6-EF59-B5C3-AFE37EDF0CAC}"/>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4451148-0F42-9472-F29A-BCA369ABE358}"/>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527D07A-AEBC-64A8-01C4-BD8EF1EEF663}"/>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3527D07A-AEBC-64A8-01C4-BD8EF1EEF663}"/>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4"/>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369972-31ED-F361-B76E-BB54C8E95180}"/>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DA369972-31ED-F361-B76E-BB54C8E95180}"/>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5"/>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3F0D584-0242-9BFA-E02C-571778C150E1}"/>
                  </a:ext>
                </a:extLst>
              </p:cNvPr>
              <p:cNvSpPr txBox="1"/>
              <p:nvPr/>
            </p:nvSpPr>
            <p:spPr>
              <a:xfrm>
                <a:off x="7252787" y="1728645"/>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E3F0D584-0242-9BFA-E02C-571778C150E1}"/>
                  </a:ext>
                </a:extLst>
              </p:cNvPr>
              <p:cNvSpPr txBox="1">
                <a:spLocks noRot="1" noChangeAspect="1" noMove="1" noResize="1" noEditPoints="1" noAdjustHandles="1" noChangeArrowheads="1" noChangeShapeType="1" noTextEdit="1"/>
              </p:cNvSpPr>
              <p:nvPr/>
            </p:nvSpPr>
            <p:spPr>
              <a:xfrm>
                <a:off x="7252787" y="1728645"/>
                <a:ext cx="2390532" cy="830997"/>
              </a:xfrm>
              <a:prstGeom prst="rect">
                <a:avLst/>
              </a:prstGeom>
              <a:blipFill>
                <a:blip r:embed="rId16"/>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3D0194-E49E-8644-BADD-E51377725653}"/>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FE3D0194-E49E-8644-BADD-E51377725653}"/>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7"/>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07F4D9-873F-4271-E2BE-51ECFB239F35}"/>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6507F4D9-873F-4271-E2BE-51ECFB239F35}"/>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8"/>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A1A598A0-578F-7432-D3D3-E0B6B8798E1B}"/>
              </a:ext>
            </a:extLst>
          </p:cNvPr>
          <p:cNvSpPr/>
          <p:nvPr/>
        </p:nvSpPr>
        <p:spPr>
          <a:xfrm>
            <a:off x="5195716" y="647282"/>
            <a:ext cx="2759564" cy="830997"/>
          </a:xfrm>
          <a:prstGeom prst="wedgeRoundRectCallou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 scheme</a:t>
            </a:r>
          </a:p>
        </p:txBody>
      </p:sp>
      <p:sp>
        <p:nvSpPr>
          <p:cNvPr id="37" name="Rounded Rectangular Callout 36">
            <a:extLst>
              <a:ext uri="{FF2B5EF4-FFF2-40B4-BE49-F238E27FC236}">
                <a16:creationId xmlns:a16="http://schemas.microsoft.com/office/drawing/2014/main" id="{220E7709-5B10-F312-73C1-09E13AF0F1FE}"/>
              </a:ext>
            </a:extLst>
          </p:cNvPr>
          <p:cNvSpPr/>
          <p:nvPr/>
        </p:nvSpPr>
        <p:spPr>
          <a:xfrm>
            <a:off x="1290737" y="272770"/>
            <a:ext cx="3360095" cy="1281049"/>
          </a:xfrm>
          <a:prstGeom prst="wedgeRoundRectCallout">
            <a:avLst>
              <a:gd name="adj1" fmla="val 57588"/>
              <a:gd name="adj2" fmla="val 15384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p:sp>
        <p:nvSpPr>
          <p:cNvPr id="40" name="Rounded Rectangle 39">
            <a:extLst>
              <a:ext uri="{FF2B5EF4-FFF2-40B4-BE49-F238E27FC236}">
                <a16:creationId xmlns:a16="http://schemas.microsoft.com/office/drawing/2014/main" id="{CAE10725-F478-8C6D-B9CC-9F906FCF3FED}"/>
              </a:ext>
            </a:extLst>
          </p:cNvPr>
          <p:cNvSpPr/>
          <p:nvPr/>
        </p:nvSpPr>
        <p:spPr>
          <a:xfrm>
            <a:off x="10137233" y="5553480"/>
            <a:ext cx="1129238" cy="66976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F22E63A-2112-7AE8-E154-6A503C32FF37}"/>
              </a:ext>
            </a:extLst>
          </p:cNvPr>
          <p:cNvSpPr/>
          <p:nvPr/>
        </p:nvSpPr>
        <p:spPr>
          <a:xfrm>
            <a:off x="3522463" y="4837607"/>
            <a:ext cx="2689478" cy="68141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C64226-F348-A348-1EB8-B7B33167A341}"/>
                  </a:ext>
                </a:extLst>
              </p:cNvPr>
              <p:cNvSpPr txBox="1"/>
              <p:nvPr/>
            </p:nvSpPr>
            <p:spPr>
              <a:xfrm>
                <a:off x="4937923" y="1478279"/>
                <a:ext cx="4378421" cy="1532334"/>
              </a:xfrm>
              <a:prstGeom prst="roundRect">
                <a:avLst/>
              </a:prstGeom>
              <a:solidFill>
                <a:srgbClr val="F3E7E7"/>
              </a:solidFill>
              <a:ln w="38100">
                <a:solidFill>
                  <a:srgbClr val="C00000"/>
                </a:solidFill>
              </a:ln>
            </p:spPr>
            <p:txBody>
              <a:bodyPr wrap="square">
                <a:spAutoFit/>
              </a:bodyPr>
              <a:lstStyle/>
              <a:p>
                <a:r>
                  <a:rPr lang="en-US" sz="2800" b="1" dirty="0">
                    <a:solidFill>
                      <a:srgbClr val="C00000"/>
                    </a:solidFill>
                    <a:latin typeface="Candara" panose="020E0502030303020204" pitchFamily="34" charset="0"/>
                  </a:rPr>
                  <a:t>Downside:</a:t>
                </a:r>
                <a:r>
                  <a:rPr lang="en-US" sz="2800" dirty="0">
                    <a:latin typeface="Candara" panose="020E0502030303020204" pitchFamily="34" charset="0"/>
                  </a:rPr>
                  <a:t> Running time </a:t>
                </a:r>
                <a:r>
                  <a:rPr lang="en-US" sz="2800" u="sng" dirty="0">
                    <a:solidFill>
                      <a:srgbClr val="C00000"/>
                    </a:solidFill>
                    <a:latin typeface="Candara" panose="020E0502030303020204" pitchFamily="34" charset="0"/>
                  </a:rPr>
                  <a:t>scales linearly with </a:t>
                </a:r>
                <a14:m>
                  <m:oMath xmlns:m="http://schemas.openxmlformats.org/officeDocument/2006/math">
                    <m:r>
                      <a:rPr lang="en-US" sz="2800" i="1" u="sng" dirty="0">
                        <a:solidFill>
                          <a:srgbClr val="C00000"/>
                        </a:solidFill>
                        <a:latin typeface="Cambria Math" panose="02040503050406030204" pitchFamily="18" charset="0"/>
                      </a:rPr>
                      <m:t>𝑘</m:t>
                    </m:r>
                  </m:oMath>
                </a14:m>
                <a:r>
                  <a:rPr lang="en-US" sz="2800" dirty="0"/>
                  <a:t> </a:t>
                </a:r>
                <a:r>
                  <a:rPr lang="en-US" sz="2800" b="1" dirty="0"/>
                  <a:t>per each token generation</a:t>
                </a:r>
                <a:r>
                  <a:rPr lang="en-US" sz="2800" dirty="0"/>
                  <a:t>!</a:t>
                </a:r>
              </a:p>
            </p:txBody>
          </p:sp>
        </mc:Choice>
        <mc:Fallback xmlns="">
          <p:sp>
            <p:nvSpPr>
              <p:cNvPr id="3" name="TextBox 2">
                <a:extLst>
                  <a:ext uri="{FF2B5EF4-FFF2-40B4-BE49-F238E27FC236}">
                    <a16:creationId xmlns:a16="http://schemas.microsoft.com/office/drawing/2014/main" id="{8BC64226-F348-A348-1EB8-B7B33167A341}"/>
                  </a:ext>
                </a:extLst>
              </p:cNvPr>
              <p:cNvSpPr txBox="1">
                <a:spLocks noRot="1" noChangeAspect="1" noMove="1" noResize="1" noEditPoints="1" noAdjustHandles="1" noChangeArrowheads="1" noChangeShapeType="1" noTextEdit="1"/>
              </p:cNvSpPr>
              <p:nvPr/>
            </p:nvSpPr>
            <p:spPr>
              <a:xfrm>
                <a:off x="4937923" y="1478279"/>
                <a:ext cx="4378421" cy="1532334"/>
              </a:xfrm>
              <a:prstGeom prst="roundRect">
                <a:avLst/>
              </a:prstGeom>
              <a:blipFill>
                <a:blip r:embed="rId19"/>
                <a:stretch>
                  <a:fillRect l="-862" b="-4000"/>
                </a:stretch>
              </a:blipFill>
              <a:ln w="38100">
                <a:solidFill>
                  <a:srgbClr val="C00000"/>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B940D23-1E73-5834-3156-D6AB48A598E4}"/>
              </a:ext>
            </a:extLst>
          </p:cNvPr>
          <p:cNvCxnSpPr>
            <a:cxnSpLocks/>
            <a:stCxn id="42" idx="0"/>
            <a:endCxn id="3" idx="2"/>
          </p:cNvCxnSpPr>
          <p:nvPr/>
        </p:nvCxnSpPr>
        <p:spPr>
          <a:xfrm flipV="1">
            <a:off x="4867202" y="3010613"/>
            <a:ext cx="2259932" cy="182699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4B8542-3E67-FF1F-EDA5-E68560061F17}"/>
              </a:ext>
            </a:extLst>
          </p:cNvPr>
          <p:cNvCxnSpPr>
            <a:cxnSpLocks/>
            <a:stCxn id="40" idx="0"/>
            <a:endCxn id="3" idx="2"/>
          </p:cNvCxnSpPr>
          <p:nvPr/>
        </p:nvCxnSpPr>
        <p:spPr>
          <a:xfrm flipH="1" flipV="1">
            <a:off x="7127134" y="3010613"/>
            <a:ext cx="3574718" cy="2542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cartoon kangaroo holding a computer&#10;&#10;AI-generated content may be incorrect.">
            <a:extLst>
              <a:ext uri="{FF2B5EF4-FFF2-40B4-BE49-F238E27FC236}">
                <a16:creationId xmlns:a16="http://schemas.microsoft.com/office/drawing/2014/main" id="{46BB609C-745F-E3E7-0413-187A3BCE2130}"/>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sp>
        <p:nvSpPr>
          <p:cNvPr id="17" name="TextBox 16">
            <a:extLst>
              <a:ext uri="{FF2B5EF4-FFF2-40B4-BE49-F238E27FC236}">
                <a16:creationId xmlns:a16="http://schemas.microsoft.com/office/drawing/2014/main" id="{1C683E1C-8BC3-BEA6-7745-BD4AB7384351}"/>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pic>
        <p:nvPicPr>
          <p:cNvPr id="26" name="Picture 25">
            <a:extLst>
              <a:ext uri="{FF2B5EF4-FFF2-40B4-BE49-F238E27FC236}">
                <a16:creationId xmlns:a16="http://schemas.microsoft.com/office/drawing/2014/main" id="{3EDF400A-3495-4E41-E00F-42BAFBD880C2}"/>
              </a:ext>
            </a:extLst>
          </p:cNvPr>
          <p:cNvPicPr>
            <a:picLocks noChangeAspect="1"/>
          </p:cNvPicPr>
          <p:nvPr/>
        </p:nvPicPr>
        <p:blipFill>
          <a:blip r:embed="rId21"/>
          <a:srcRect l="9703" t="-583" r="22448"/>
          <a:stretch>
            <a:fillRect/>
          </a:stretch>
        </p:blipFill>
        <p:spPr>
          <a:xfrm>
            <a:off x="9687845" y="2049008"/>
            <a:ext cx="1393974" cy="1377658"/>
          </a:xfrm>
          <a:prstGeom prst="rect">
            <a:avLst/>
          </a:prstGeom>
        </p:spPr>
      </p:pic>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9FF17FC-CE71-54FC-2713-A2D0973636A5}"/>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p:sp>
            <p:nvSpPr>
              <p:cNvPr id="29" name="TextBox 28">
                <a:extLst>
                  <a:ext uri="{FF2B5EF4-FFF2-40B4-BE49-F238E27FC236}">
                    <a16:creationId xmlns:a16="http://schemas.microsoft.com/office/drawing/2014/main" id="{49FF17FC-CE71-54FC-2713-A2D0973636A5}"/>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22"/>
                <a:stretch>
                  <a:fillRect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60489DC-2180-ECD3-9C61-EFB428849FBD}"/>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p:sp>
            <p:nvSpPr>
              <p:cNvPr id="31" name="TextBox 30">
                <a:extLst>
                  <a:ext uri="{FF2B5EF4-FFF2-40B4-BE49-F238E27FC236}">
                    <a16:creationId xmlns:a16="http://schemas.microsoft.com/office/drawing/2014/main" id="{160489DC-2180-ECD3-9C61-EFB428849FBD}"/>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23"/>
                <a:stretch>
                  <a:fillRect l="-2000" r="-8000" b="-7895"/>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BCBD94F9-67A7-94FB-F745-AD36F292C46D}"/>
              </a:ext>
            </a:extLst>
          </p:cNvPr>
          <p:cNvPicPr>
            <a:picLocks noChangeAspect="1"/>
          </p:cNvPicPr>
          <p:nvPr/>
        </p:nvPicPr>
        <p:blipFill>
          <a:blip r:embed="rId24"/>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6931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BC2F-76B1-6AF1-A188-19C5E499BCAA}"/>
              </a:ext>
            </a:extLst>
          </p:cNvPr>
          <p:cNvSpPr>
            <a:spLocks noGrp="1"/>
          </p:cNvSpPr>
          <p:nvPr>
            <p:ph type="title"/>
          </p:nvPr>
        </p:nvSpPr>
        <p:spPr/>
        <p:txBody>
          <a:bodyPr/>
          <a:lstStyle/>
          <a:p>
            <a:r>
              <a:rPr lang="en-US" dirty="0">
                <a:latin typeface="Candara" panose="020E0502030303020204" pitchFamily="34" charset="0"/>
              </a:rPr>
              <a:t>Our approach at a high-level</a:t>
            </a:r>
          </a:p>
        </p:txBody>
      </p:sp>
      <p:sp>
        <p:nvSpPr>
          <p:cNvPr id="3" name="Content Placeholder 2">
            <a:extLst>
              <a:ext uri="{FF2B5EF4-FFF2-40B4-BE49-F238E27FC236}">
                <a16:creationId xmlns:a16="http://schemas.microsoft.com/office/drawing/2014/main" id="{89663BE6-238E-35F9-24E7-65E8041E4DA7}"/>
              </a:ext>
            </a:extLst>
          </p:cNvPr>
          <p:cNvSpPr>
            <a:spLocks noGrp="1"/>
          </p:cNvSpPr>
          <p:nvPr>
            <p:ph idx="1"/>
          </p:nvPr>
        </p:nvSpPr>
        <p:spPr>
          <a:xfrm>
            <a:off x="838200" y="1642223"/>
            <a:ext cx="10762129" cy="5032375"/>
          </a:xfrm>
        </p:spPr>
        <p:txBody>
          <a:bodyPr>
            <a:normAutofit/>
          </a:bodyPr>
          <a:lstStyle/>
          <a:p>
            <a:pPr>
              <a:lnSpc>
                <a:spcPct val="150000"/>
              </a:lnSpc>
            </a:pPr>
            <a:r>
              <a:rPr lang="en-US" sz="3200" dirty="0">
                <a:latin typeface="Candara" panose="020E0502030303020204" pitchFamily="34" charset="0"/>
              </a:rPr>
              <a:t>Replace a random polynomial with (almost) k-wise independent function with fast evaluation </a:t>
            </a:r>
            <a:r>
              <a:rPr lang="en-US" sz="3200" dirty="0">
                <a:solidFill>
                  <a:srgbClr val="C00000"/>
                </a:solidFill>
                <a:latin typeface="Candara" panose="020E0502030303020204" pitchFamily="34" charset="0"/>
              </a:rPr>
              <a:t>[Pagh-Pagh’08,BHNK’18]</a:t>
            </a:r>
            <a:r>
              <a:rPr lang="en-US" sz="3200" dirty="0">
                <a:latin typeface="Candara" panose="020E0502030303020204" pitchFamily="34" charset="0"/>
              </a:rPr>
              <a:t> </a:t>
            </a:r>
          </a:p>
          <a:p>
            <a:pPr>
              <a:lnSpc>
                <a:spcPct val="150000"/>
              </a:lnSpc>
            </a:pPr>
            <a:r>
              <a:rPr lang="en-US" sz="3200" dirty="0">
                <a:latin typeface="Candara" panose="020E0502030303020204" pitchFamily="34" charset="0"/>
              </a:rPr>
              <a:t>Still commit to function keys with KZG commitments and sign with SPS</a:t>
            </a:r>
          </a:p>
          <a:p>
            <a:pPr lvl="1">
              <a:lnSpc>
                <a:spcPct val="100000"/>
              </a:lnSpc>
            </a:pPr>
            <a:r>
              <a:rPr lang="en-US" sz="2800" dirty="0">
                <a:latin typeface="Candara" panose="020E0502030303020204" pitchFamily="34" charset="0"/>
              </a:rPr>
              <a:t>Structure of the keys allow some preprocessing of the openings</a:t>
            </a:r>
          </a:p>
        </p:txBody>
      </p:sp>
    </p:spTree>
    <p:extLst>
      <p:ext uri="{BB962C8B-B14F-4D97-AF65-F5344CB8AC3E}">
        <p14:creationId xmlns:p14="http://schemas.microsoft.com/office/powerpoint/2010/main" val="17309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1EA1-AC78-C555-9863-4F67BFBB0FA7}"/>
              </a:ext>
            </a:extLst>
          </p:cNvPr>
          <p:cNvSpPr>
            <a:spLocks noGrp="1"/>
          </p:cNvSpPr>
          <p:nvPr>
            <p:ph type="title"/>
          </p:nvPr>
        </p:nvSpPr>
        <p:spPr/>
        <p:txBody>
          <a:bodyPr>
            <a:normAutofit/>
          </a:bodyPr>
          <a:lstStyle/>
          <a:p>
            <a:r>
              <a:rPr lang="en-US" sz="4000" dirty="0">
                <a:latin typeface="Candara" panose="020E0502030303020204" pitchFamily="34" charset="0"/>
              </a:rPr>
              <a:t>Statistically Pseudorandom Function with faster evaluation </a:t>
            </a:r>
            <a:r>
              <a:rPr lang="en-US" sz="4000" dirty="0">
                <a:solidFill>
                  <a:srgbClr val="C00000"/>
                </a:solidFill>
                <a:latin typeface="Candara" panose="020E0502030303020204" pitchFamily="34" charset="0"/>
              </a:rPr>
              <a:t>[Pagh-Pagh’08,BHNK’18]</a:t>
            </a:r>
          </a:p>
        </p:txBody>
      </p:sp>
      <p:grpSp>
        <p:nvGrpSpPr>
          <p:cNvPr id="18" name="Group 17">
            <a:extLst>
              <a:ext uri="{FF2B5EF4-FFF2-40B4-BE49-F238E27FC236}">
                <a16:creationId xmlns:a16="http://schemas.microsoft.com/office/drawing/2014/main" id="{5D2197A8-EE57-CF63-DD6F-D45E39AA5D1D}"/>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7882662-AA09-9DD8-7749-4EFB44549075}"/>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8826F9-6488-DE69-7A2E-9CB9A16DB8D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B528CB-462D-5E9B-99A6-61ADD01A0C59}"/>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08044C-26EE-01FC-A032-DAB9F35CA4A0}"/>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FB996DC-7B20-831A-C150-FA8F3A979804}"/>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8A596238-05D6-FB86-33FF-8BAE07E6F093}"/>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39A19D-3AB5-9448-1493-70CFFC9CAEE0}"/>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B9E854-8869-DE01-4494-71089753BBD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A9F4452-42FB-0A62-2996-2BDA8165EE7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8377B1-4906-A28A-A6A1-9E04E57CAC43}"/>
                  </a:ext>
                </a:extLst>
              </p:cNvPr>
              <p:cNvSpPr txBox="1"/>
              <p:nvPr/>
            </p:nvSpPr>
            <p:spPr>
              <a:xfrm>
                <a:off x="3615201" y="1641561"/>
                <a:ext cx="15988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𝒟</m:t>
                      </m:r>
                    </m:oMath>
                  </m:oMathPara>
                </a14:m>
                <a:endParaRPr lang="en-US" sz="2400" dirty="0"/>
              </a:p>
            </p:txBody>
          </p:sp>
        </mc:Choice>
        <mc:Fallback xmlns="">
          <p:sp>
            <p:nvSpPr>
              <p:cNvPr id="24" name="TextBox 23">
                <a:extLst>
                  <a:ext uri="{FF2B5EF4-FFF2-40B4-BE49-F238E27FC236}">
                    <a16:creationId xmlns:a16="http://schemas.microsoft.com/office/drawing/2014/main" id="{038377B1-4906-A28A-A6A1-9E04E57CAC43}"/>
                  </a:ext>
                </a:extLst>
              </p:cNvPr>
              <p:cNvSpPr txBox="1">
                <a:spLocks noRot="1" noChangeAspect="1" noMove="1" noResize="1" noEditPoints="1" noAdjustHandles="1" noChangeArrowheads="1" noChangeShapeType="1" noTextEdit="1"/>
              </p:cNvSpPr>
              <p:nvPr/>
            </p:nvSpPr>
            <p:spPr>
              <a:xfrm>
                <a:off x="3615201" y="1641561"/>
                <a:ext cx="1598899"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4FA8099-BCF4-C78B-477A-2088E2F2B056}"/>
                  </a:ext>
                </a:extLst>
              </p:cNvPr>
              <p:cNvSpPr txBox="1"/>
              <p:nvPr/>
            </p:nvSpPr>
            <p:spPr>
              <a:xfrm>
                <a:off x="3502317" y="6395079"/>
                <a:ext cx="17915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25" name="TextBox 24">
                <a:extLst>
                  <a:ext uri="{FF2B5EF4-FFF2-40B4-BE49-F238E27FC236}">
                    <a16:creationId xmlns:a16="http://schemas.microsoft.com/office/drawing/2014/main" id="{84FA8099-BCF4-C78B-477A-2088E2F2B056}"/>
                  </a:ext>
                </a:extLst>
              </p:cNvPr>
              <p:cNvSpPr txBox="1">
                <a:spLocks noRot="1" noChangeAspect="1" noMove="1" noResize="1" noEditPoints="1" noAdjustHandles="1" noChangeArrowheads="1" noChangeShapeType="1" noTextEdit="1"/>
              </p:cNvSpPr>
              <p:nvPr/>
            </p:nvSpPr>
            <p:spPr>
              <a:xfrm>
                <a:off x="3502317" y="6395079"/>
                <a:ext cx="1791516" cy="461665"/>
              </a:xfrm>
              <a:prstGeom prst="rect">
                <a:avLst/>
              </a:prstGeom>
              <a:blipFill>
                <a:blip r:embed="rId4"/>
                <a:stretch>
                  <a:fillRect b="-13514"/>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58198BDC-2920-E874-0412-996D90FFBF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735E73CE-6403-DCF6-88C6-BF4735E81D45}"/>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02A66FBD-FC05-719F-FF5B-CFB30037B672}"/>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105B29-3E83-30E2-CBCA-BEADF8A7BFC2}"/>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7A105B29-3E83-30E2-CBCA-BEADF8A7BFC2}"/>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39A50F6-2631-2885-661B-20DAC93F3160}"/>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9989E431-F3D5-9AD5-EED4-73AC7AD078AC}"/>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23AFBBC-88C7-8328-C829-567710B7C920}"/>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23AFBBC-88C7-8328-C829-567710B7C920}"/>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508F45F-01CA-8D89-1C50-02CEBD52806F}"/>
              </a:ext>
            </a:extLst>
          </p:cNvPr>
          <p:cNvGrpSpPr/>
          <p:nvPr/>
        </p:nvGrpSpPr>
        <p:grpSpPr>
          <a:xfrm>
            <a:off x="6834802" y="2655272"/>
            <a:ext cx="868680" cy="642742"/>
            <a:chOff x="1021080" y="2655272"/>
            <a:chExt cx="868680" cy="642742"/>
          </a:xfrm>
        </p:grpSpPr>
        <p:sp>
          <p:nvSpPr>
            <p:cNvPr id="33" name="Trapezoid 32">
              <a:extLst>
                <a:ext uri="{FF2B5EF4-FFF2-40B4-BE49-F238E27FC236}">
                  <a16:creationId xmlns:a16="http://schemas.microsoft.com/office/drawing/2014/main" id="{413F7FDE-BDD0-7B84-A03B-8798B9F0D0EA}"/>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B2D8D0-F217-E4FF-4398-484389B57840}"/>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B6B2D8D0-F217-E4FF-4398-484389B57840}"/>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38902B01-74AC-02DC-2295-B7A5E6906632}"/>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A5295B-5087-2085-A595-5E6E3BCC47C6}"/>
              </a:ext>
            </a:extLst>
          </p:cNvPr>
          <p:cNvCxnSpPr>
            <a:cxnSpLocks/>
            <a:endCxn id="33" idx="2"/>
          </p:cNvCxnSpPr>
          <p:nvPr/>
        </p:nvCxnSpPr>
        <p:spPr>
          <a:xfrm>
            <a:off x="5196502" y="1970004"/>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4DF3AB7-A870-9F9D-D050-DC3D602A06DA}"/>
              </a:ext>
            </a:extLst>
          </p:cNvPr>
          <p:cNvCxnSpPr>
            <a:cxnSpLocks/>
            <a:stCxn id="24" idx="2"/>
            <a:endCxn id="8" idx="2"/>
          </p:cNvCxnSpPr>
          <p:nvPr/>
        </p:nvCxnSpPr>
        <p:spPr>
          <a:xfrm flipH="1">
            <a:off x="4381500" y="2103226"/>
            <a:ext cx="33151" cy="5531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72EEACD8-591E-F1DD-5F9A-027F3F33C9CD}"/>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39EE8A1-1968-3A81-0982-6BCCEFB31726}"/>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6DF1FA4-DC60-CE25-BC02-84FFB621D946}"/>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240CD1-72FF-3BEF-DD93-300442249C39}"/>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CD240CD1-72FF-3BEF-DD93-300442249C39}"/>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EE9ADB7-2CC3-F1B0-10FB-E40F30B10A92}"/>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DEE9ADB7-2CC3-F1B0-10FB-E40F30B10A92}"/>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485DB12C-E0EF-7DD0-2A13-95A8233B15F9}"/>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F5FAFD5-F669-FBB4-E0D0-0375DA64817E}"/>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03EE9D-A086-23A6-E693-CE12B1CFC6B7}"/>
                  </a:ext>
                </a:extLst>
              </p:cNvPr>
              <p:cNvSpPr txBox="1"/>
              <p:nvPr/>
            </p:nvSpPr>
            <p:spPr>
              <a:xfrm>
                <a:off x="455575" y="6031210"/>
                <a:ext cx="20872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5" name="TextBox 54">
                <a:extLst>
                  <a:ext uri="{FF2B5EF4-FFF2-40B4-BE49-F238E27FC236}">
                    <a16:creationId xmlns:a16="http://schemas.microsoft.com/office/drawing/2014/main" id="{A903EE9D-A086-23A6-E693-CE12B1CFC6B7}"/>
                  </a:ext>
                </a:extLst>
              </p:cNvPr>
              <p:cNvSpPr txBox="1">
                <a:spLocks noRot="1" noChangeAspect="1" noMove="1" noResize="1" noEditPoints="1" noAdjustHandles="1" noChangeArrowheads="1" noChangeShapeType="1" noTextEdit="1"/>
              </p:cNvSpPr>
              <p:nvPr/>
            </p:nvSpPr>
            <p:spPr>
              <a:xfrm>
                <a:off x="455575" y="6031210"/>
                <a:ext cx="2087238" cy="461665"/>
              </a:xfrm>
              <a:prstGeom prst="rect">
                <a:avLst/>
              </a:prstGeom>
              <a:blipFill>
                <a:blip r:embed="rId12"/>
                <a:stretch>
                  <a:fillRect t="-10526" r="-363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6DBF725-26AF-5793-B9FE-BFF8BBC62C47}"/>
                  </a:ext>
                </a:extLst>
              </p:cNvPr>
              <p:cNvSpPr txBox="1"/>
              <p:nvPr/>
            </p:nvSpPr>
            <p:spPr>
              <a:xfrm>
                <a:off x="2313621" y="5010081"/>
                <a:ext cx="2030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6" name="TextBox 55">
                <a:extLst>
                  <a:ext uri="{FF2B5EF4-FFF2-40B4-BE49-F238E27FC236}">
                    <a16:creationId xmlns:a16="http://schemas.microsoft.com/office/drawing/2014/main" id="{F6DBF725-26AF-5793-B9FE-BFF8BBC62C47}"/>
                  </a:ext>
                </a:extLst>
              </p:cNvPr>
              <p:cNvSpPr txBox="1">
                <a:spLocks noRot="1" noChangeAspect="1" noMove="1" noResize="1" noEditPoints="1" noAdjustHandles="1" noChangeArrowheads="1" noChangeShapeType="1" noTextEdit="1"/>
              </p:cNvSpPr>
              <p:nvPr/>
            </p:nvSpPr>
            <p:spPr>
              <a:xfrm>
                <a:off x="2313621" y="5010081"/>
                <a:ext cx="2030876" cy="461665"/>
              </a:xfrm>
              <a:prstGeom prst="rect">
                <a:avLst/>
              </a:prstGeom>
              <a:blipFill>
                <a:blip r:embed="rId13"/>
                <a:stretch>
                  <a:fillRect t="-10526" r="-5590"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89E7216-F761-201C-AE15-D60582DE909C}"/>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489E7216-F761-201C-AE15-D60582DE909C}"/>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F674E1-CF19-AAFE-6092-CFB08BC787E9}"/>
                  </a:ext>
                </a:extLst>
              </p:cNvPr>
              <p:cNvSpPr txBox="1"/>
              <p:nvPr/>
            </p:nvSpPr>
            <p:spPr>
              <a:xfrm>
                <a:off x="7864779" y="1561368"/>
                <a:ext cx="3923361" cy="1736646"/>
              </a:xfrm>
              <a:prstGeom prst="roundRect">
                <a:avLst/>
              </a:prstGeom>
              <a:solidFill>
                <a:schemeClr val="tx2">
                  <a:lumMod val="10000"/>
                  <a:lumOff val="90000"/>
                </a:schemeClr>
              </a:solidFill>
            </p:spPr>
            <p:txBody>
              <a:bodyPr wrap="square" rtlCol="0">
                <a:spAutoFit/>
              </a:bodyPr>
              <a:lstStyle/>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2</m:t>
                        </m:r>
                      </m:sub>
                    </m:sSub>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𝑔</m:t>
                    </m:r>
                    <m:r>
                      <a:rPr lang="en-US" sz="2400" i="1" dirty="0" smtClean="0">
                        <a:solidFill>
                          <a:srgbClr val="C00000"/>
                        </a:solidFill>
                        <a:latin typeface="Cambria Math" panose="02040503050406030204" pitchFamily="18" charset="0"/>
                      </a:rPr>
                      <m:t>:</m:t>
                    </m:r>
                  </m:oMath>
                </a14:m>
                <a:r>
                  <a:rPr lang="en-US" sz="2400" i="1" dirty="0">
                    <a:solidFill>
                      <a:srgbClr val="C00000"/>
                    </a:solidFill>
                    <a:latin typeface="Cambria Math" panose="02040503050406030204" pitchFamily="18" charset="0"/>
                  </a:rPr>
                  <a:t> </a:t>
                </a:r>
                <a14:m>
                  <m:oMath xmlns:m="http://schemas.openxmlformats.org/officeDocument/2006/math">
                    <m:r>
                      <m:rPr>
                        <m:sty m:val="p"/>
                      </m:rPr>
                      <a:rPr lang="en-US" sz="2400" b="0" i="1" dirty="0" smtClean="0">
                        <a:solidFill>
                          <a:srgbClr val="C00000"/>
                        </a:solidFill>
                        <a:latin typeface="Cambria Math" panose="02040503050406030204" pitchFamily="18" charset="0"/>
                      </a:rPr>
                      <m:t>Θ</m:t>
                    </m:r>
                    <m:r>
                      <a:rPr lang="en-US" sz="2400" b="0" i="1" dirty="0" smtClean="0">
                        <a:solidFill>
                          <a:srgbClr val="C00000"/>
                        </a:solidFill>
                        <a:latin typeface="Cambria Math" panose="02040503050406030204" pitchFamily="18" charset="0"/>
                      </a:rPr>
                      <m:t>(</m:t>
                    </m:r>
                    <m:r>
                      <m:rPr>
                        <m:sty m:val="p"/>
                      </m:rPr>
                      <a:rPr lang="en-US" sz="2400" b="0" i="1" dirty="0" smtClean="0">
                        <a:solidFill>
                          <a:srgbClr val="C00000"/>
                        </a:solidFill>
                        <a:latin typeface="Cambria Math" panose="02040503050406030204" pitchFamily="18" charset="0"/>
                      </a:rPr>
                      <m:t>λ</m:t>
                    </m:r>
                    <m:r>
                      <a:rPr lang="en-US" sz="2400" b="0" i="0" dirty="0"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-degree polynomials</a:t>
                </a:r>
              </a:p>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a:solidFill>
                              <a:srgbClr val="C00000"/>
                            </a:solidFill>
                            <a:latin typeface="Cambria Math" panose="02040503050406030204" pitchFamily="18" charset="0"/>
                          </a:rPr>
                          <m:t>2</m:t>
                        </m:r>
                      </m:sub>
                    </m:sSub>
                    <m:r>
                      <a:rPr lang="en-US" sz="2400" b="0" i="1" dirty="0" smtClean="0">
                        <a:solidFill>
                          <a:srgbClr val="C00000"/>
                        </a:solidFill>
                        <a:latin typeface="Cambria Math" panose="02040503050406030204" pitchFamily="18" charset="0"/>
                      </a:rPr>
                      <m:t>:</m:t>
                    </m:r>
                  </m:oMath>
                </a14:m>
                <a:r>
                  <a:rPr lang="en-US" sz="2400" b="0" dirty="0">
                    <a:solidFill>
                      <a:srgbClr val="C00000"/>
                    </a:solidFill>
                    <a:latin typeface="Cambria Math" panose="02040503050406030204" pitchFamily="18" charset="0"/>
                  </a:rPr>
                  <a:t> </a:t>
                </a:r>
                <a:r>
                  <a:rPr lang="en-US" sz="2400" b="0" dirty="0">
                    <a:solidFill>
                      <a:srgbClr val="C00000"/>
                    </a:solidFill>
                    <a:latin typeface="Candara" panose="020E0502030303020204" pitchFamily="34" charset="0"/>
                  </a:rPr>
                  <a:t>Random tables with entries in </a:t>
                </a:r>
                <a14:m>
                  <m:oMath xmlns:m="http://schemas.openxmlformats.org/officeDocument/2006/math">
                    <m:r>
                      <a:rPr lang="en-US" sz="2400" i="1" dirty="0">
                        <a:solidFill>
                          <a:srgbClr val="C00000"/>
                        </a:solidFill>
                        <a:latin typeface="Cambria Math" panose="02040503050406030204" pitchFamily="18" charset="0"/>
                        <a:ea typeface="Cambria Math" panose="02040503050406030204" pitchFamily="18" charset="0"/>
                      </a:rPr>
                      <m:t>ℛ</m:t>
                    </m:r>
                  </m:oMath>
                </a14:m>
                <a:r>
                  <a:rPr lang="en-US" sz="2400" b="0" dirty="0">
                    <a:solidFill>
                      <a:srgbClr val="C00000"/>
                    </a:solidFill>
                    <a:latin typeface="Candara" panose="020E0502030303020204" pitchFamily="34" charset="0"/>
                  </a:rPr>
                  <a:t> of size</a:t>
                </a:r>
                <a:r>
                  <a:rPr lang="en-US" sz="2400" b="0" i="1" dirty="0">
                    <a:solidFill>
                      <a:srgbClr val="C00000"/>
                    </a:solidFill>
                    <a:latin typeface="Candara" panose="020E0502030303020204" pitchFamily="34" charset="0"/>
                  </a:rPr>
                  <a: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𝑘</m:t>
                    </m:r>
                    <m:r>
                      <a:rPr lang="en-US" sz="2400" dirty="0">
                        <a:solidFill>
                          <a:srgbClr val="C00000"/>
                        </a:solidFill>
                        <a:latin typeface="Cambria Math" panose="02040503050406030204" pitchFamily="18" charset="0"/>
                      </a:rPr>
                      <m:t>)</m:t>
                    </m:r>
                  </m:oMath>
                </a14:m>
                <a:endParaRPr lang="en-US" sz="2400" i="1" dirty="0">
                  <a:solidFill>
                    <a:srgbClr val="C00000"/>
                  </a:solidFill>
                  <a:latin typeface="Candara" panose="020E0502030303020204" pitchFamily="34" charset="0"/>
                </a:endParaRPr>
              </a:p>
            </p:txBody>
          </p:sp>
        </mc:Choice>
        <mc:Fallback xmlns="">
          <p:sp>
            <p:nvSpPr>
              <p:cNvPr id="58" name="TextBox 57">
                <a:extLst>
                  <a:ext uri="{FF2B5EF4-FFF2-40B4-BE49-F238E27FC236}">
                    <a16:creationId xmlns:a16="http://schemas.microsoft.com/office/drawing/2014/main" id="{96F674E1-CF19-AAFE-6092-CFB08BC787E9}"/>
                  </a:ext>
                </a:extLst>
              </p:cNvPr>
              <p:cNvSpPr txBox="1">
                <a:spLocks noRot="1" noChangeAspect="1" noMove="1" noResize="1" noEditPoints="1" noAdjustHandles="1" noChangeArrowheads="1" noChangeShapeType="1" noTextEdit="1"/>
              </p:cNvSpPr>
              <p:nvPr/>
            </p:nvSpPr>
            <p:spPr>
              <a:xfrm>
                <a:off x="7864779" y="1561368"/>
                <a:ext cx="3923361" cy="1736646"/>
              </a:xfrm>
              <a:prstGeom prst="roundRect">
                <a:avLst/>
              </a:prstGeom>
              <a:blipFill>
                <a:blip r:embed="rId15"/>
                <a:stretch>
                  <a:fillRect l="-323" b="-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le 59">
                <a:extLst>
                  <a:ext uri="{FF2B5EF4-FFF2-40B4-BE49-F238E27FC236}">
                    <a16:creationId xmlns:a16="http://schemas.microsoft.com/office/drawing/2014/main" id="{747D793D-36E5-23F0-6CB5-A12844090304}"/>
                  </a:ext>
                </a:extLst>
              </p:cNvPr>
              <p:cNvSpPr/>
              <p:nvPr/>
            </p:nvSpPr>
            <p:spPr>
              <a:xfrm>
                <a:off x="6732984" y="4990203"/>
                <a:ext cx="5105302" cy="161638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rPr>
                  <a:t>Thm</a:t>
                </a:r>
                <a:r>
                  <a:rPr lang="en-US" sz="2400" b="1" dirty="0">
                    <a:solidFill>
                      <a:srgbClr val="C00000"/>
                    </a:solidFill>
                  </a:rPr>
                  <a:t> [PP’08,</a:t>
                </a:r>
                <a:r>
                  <a:rPr lang="en-US" sz="2400" b="1" dirty="0">
                    <a:solidFill>
                      <a:srgbClr val="C00000"/>
                    </a:solidFill>
                    <a:latin typeface="Candara" panose="020E0502030303020204" pitchFamily="34" charset="0"/>
                  </a:rPr>
                  <a:t> BHNK’18</a:t>
                </a:r>
                <a:r>
                  <a:rPr lang="en-US" sz="2400" b="1" dirty="0">
                    <a:solidFill>
                      <a:srgbClr val="C00000"/>
                    </a:solidFill>
                  </a:rPr>
                  <a:t>].</a:t>
                </a:r>
                <a:r>
                  <a:rPr lang="en-US" sz="2400" dirty="0">
                    <a:solidFill>
                      <a:srgbClr val="C00000"/>
                    </a:solidFill>
                  </a:rPr>
                  <a:t> </a:t>
                </a:r>
                <a:r>
                  <a:rPr lang="en-US" sz="2400" dirty="0" err="1">
                    <a:solidFill>
                      <a:srgbClr val="C00000"/>
                    </a:solidFill>
                  </a:rPr>
                  <a:t>Pseudorandomness</a:t>
                </a:r>
                <a:r>
                  <a:rPr lang="en-US" sz="2400" dirty="0">
                    <a:solidFill>
                      <a:srgbClr val="C00000"/>
                    </a:solidFill>
                  </a:rPr>
                  <a:t> against </a:t>
                </a:r>
                <a:r>
                  <a:rPr lang="en-US" sz="2400" u="sng" dirty="0">
                    <a:solidFill>
                      <a:srgbClr val="C00000"/>
                    </a:solidFill>
                  </a:rPr>
                  <a:t>unbounded adversaries</a:t>
                </a:r>
                <a:r>
                  <a:rPr lang="en-US" sz="2400" dirty="0">
                    <a:solidFill>
                      <a:srgbClr val="C00000"/>
                    </a:solidFill>
                  </a:rPr>
                  <a:t> with </a:t>
                </a:r>
                <a14:m>
                  <m:oMath xmlns:m="http://schemas.openxmlformats.org/officeDocument/2006/math">
                    <m:r>
                      <a:rPr lang="en-US" sz="2400" b="0" i="1" dirty="0" smtClean="0">
                        <a:solidFill>
                          <a:srgbClr val="C00000"/>
                        </a:solidFill>
                        <a:latin typeface="Cambria Math" panose="02040503050406030204" pitchFamily="18" charset="0"/>
                      </a:rPr>
                      <m:t>≤</m:t>
                    </m:r>
                    <m:r>
                      <a:rPr lang="en-US" sz="2400" dirty="0">
                        <a:solidFill>
                          <a:srgbClr val="C00000"/>
                        </a:solidFill>
                        <a:latin typeface="Cambria Math" panose="02040503050406030204" pitchFamily="18" charset="0"/>
                      </a:rPr>
                      <m:t>𝑘</m:t>
                    </m:r>
                  </m:oMath>
                </a14:m>
                <a:r>
                  <a:rPr lang="en-US" sz="2400" dirty="0">
                    <a:solidFill>
                      <a:srgbClr val="C00000"/>
                    </a:solidFill>
                  </a:rPr>
                  <a:t> </a:t>
                </a:r>
                <a:r>
                  <a:rPr lang="en-US" sz="2400" u="sng" dirty="0">
                    <a:solidFill>
                      <a:srgbClr val="C00000"/>
                    </a:solidFill>
                  </a:rPr>
                  <a:t>adaptive</a:t>
                </a:r>
                <a:r>
                  <a:rPr lang="en-US" sz="2400" dirty="0">
                    <a:solidFill>
                      <a:srgbClr val="C00000"/>
                    </a:solidFill>
                  </a:rPr>
                  <a:t> queries</a:t>
                </a:r>
              </a:p>
            </p:txBody>
          </p:sp>
        </mc:Choice>
        <mc:Fallback xmlns="">
          <p:sp>
            <p:nvSpPr>
              <p:cNvPr id="60" name="Rounded Rectangle 59">
                <a:extLst>
                  <a:ext uri="{FF2B5EF4-FFF2-40B4-BE49-F238E27FC236}">
                    <a16:creationId xmlns:a16="http://schemas.microsoft.com/office/drawing/2014/main" id="{747D793D-36E5-23F0-6CB5-A12844090304}"/>
                  </a:ext>
                </a:extLst>
              </p:cNvPr>
              <p:cNvSpPr>
                <a:spLocks noRot="1" noChangeAspect="1" noMove="1" noResize="1" noEditPoints="1" noAdjustHandles="1" noChangeArrowheads="1" noChangeShapeType="1" noTextEdit="1"/>
              </p:cNvSpPr>
              <p:nvPr/>
            </p:nvSpPr>
            <p:spPr>
              <a:xfrm>
                <a:off x="6732984" y="4990203"/>
                <a:ext cx="5105302" cy="1616389"/>
              </a:xfrm>
              <a:prstGeom prst="roundRect">
                <a:avLst/>
              </a:prstGeom>
              <a:blipFill>
                <a:blip r:embed="rId16"/>
                <a:stretch>
                  <a:fillRect l="-248" t="-1563" b="-6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FFCB52B8-5DE1-96FD-EB83-1DFCB2F69BB0}"/>
                  </a:ext>
                </a:extLst>
              </p:cNvPr>
              <p:cNvSpPr/>
              <p:nvPr/>
            </p:nvSpPr>
            <p:spPr>
              <a:xfrm>
                <a:off x="7104449" y="3654835"/>
                <a:ext cx="4684308" cy="1258722"/>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Assuming RAM Model: </a:t>
                </a:r>
                <a:br>
                  <a:rPr lang="en-US" sz="2400" dirty="0">
                    <a:solidFill>
                      <a:srgbClr val="C00000"/>
                    </a:solidFill>
                  </a:rPr>
                </a:br>
                <a:r>
                  <a:rPr lang="en-US" sz="2400" dirty="0">
                    <a:solidFill>
                      <a:srgbClr val="C00000"/>
                    </a:solidFill>
                  </a:rPr>
                  <a:t>(1) </a:t>
                </a:r>
                <a14:m>
                  <m:oMath xmlns:m="http://schemas.openxmlformats.org/officeDocument/2006/math">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1</m:t>
                        </m:r>
                      </m:sub>
                    </m:sSub>
                    <m:r>
                      <a:rPr lang="en-US" sz="2400" i="1" dirty="0">
                        <a:solidFill>
                          <a:srgbClr val="C00000"/>
                        </a:solidFill>
                        <a:latin typeface="Cambria Math" panose="02040503050406030204" pitchFamily="18" charset="0"/>
                      </a:rPr>
                      <m:t>,</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2</m:t>
                        </m:r>
                      </m:sub>
                    </m:sSub>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𝑔</m:t>
                    </m:r>
                  </m:oMath>
                </a14:m>
                <a:r>
                  <a:rPr lang="en-US" sz="2400" dirty="0">
                    <a:solidFill>
                      <a:srgbClr val="C00000"/>
                    </a:solidFill>
                  </a:rPr>
                  <a:t> low-deg =&gt;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m:rPr>
                        <m:sty m:val="p"/>
                      </m:rPr>
                      <a:rPr lang="en-US" sz="2400" i="1" dirty="0">
                        <a:solidFill>
                          <a:srgbClr val="C00000"/>
                        </a:solidFill>
                        <a:latin typeface="Cambria Math" panose="02040503050406030204" pitchFamily="18" charset="0"/>
                      </a:rPr>
                      <m:t>λ</m:t>
                    </m:r>
                    <m:r>
                      <a:rPr lang="en-US" sz="2400" dirty="0">
                        <a:solidFill>
                          <a:srgbClr val="C00000"/>
                        </a:solidFill>
                        <a:latin typeface="Cambria Math" panose="02040503050406030204" pitchFamily="18" charset="0"/>
                      </a:rPr>
                      <m:t>)</m:t>
                    </m:r>
                  </m:oMath>
                </a14:m>
                <a:r>
                  <a:rPr lang="en-US" sz="2400" dirty="0">
                    <a:solidFill>
                      <a:srgbClr val="C00000"/>
                    </a:solidFill>
                  </a:rPr>
                  <a:t> time</a:t>
                </a:r>
                <a:br>
                  <a:rPr lang="en-US" sz="2400" dirty="0">
                    <a:solidFill>
                      <a:srgbClr val="C00000"/>
                    </a:solidFill>
                  </a:rPr>
                </a:br>
                <a:r>
                  <a:rPr lang="en-US" sz="2400" dirty="0">
                    <a:solidFill>
                      <a:srgbClr val="C00000"/>
                    </a:solidFill>
                  </a:rPr>
                  <a:t>(2) look-up is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1</m:t>
                    </m:r>
                    <m:r>
                      <a:rPr lang="en-US" sz="2400" dirty="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3" name="Rounded Rectangle 2">
                <a:extLst>
                  <a:ext uri="{FF2B5EF4-FFF2-40B4-BE49-F238E27FC236}">
                    <a16:creationId xmlns:a16="http://schemas.microsoft.com/office/drawing/2014/main" id="{FFCB52B8-5DE1-96FD-EB83-1DFCB2F69BB0}"/>
                  </a:ext>
                </a:extLst>
              </p:cNvPr>
              <p:cNvSpPr>
                <a:spLocks noRot="1" noChangeAspect="1" noMove="1" noResize="1" noEditPoints="1" noAdjustHandles="1" noChangeArrowheads="1" noChangeShapeType="1" noTextEdit="1"/>
              </p:cNvSpPr>
              <p:nvPr/>
            </p:nvSpPr>
            <p:spPr>
              <a:xfrm>
                <a:off x="7104449" y="3654835"/>
                <a:ext cx="4684308" cy="1258722"/>
              </a:xfrm>
              <a:prstGeom prst="roundRect">
                <a:avLst/>
              </a:prstGeom>
              <a:blipFill>
                <a:blip r:embed="rId17"/>
                <a:stretch>
                  <a:fillRect l="-811" t="-2020"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4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animBg="1"/>
      <p:bldP spid="46" grpId="0" animBg="1"/>
      <p:bldP spid="49" grpId="0"/>
      <p:bldP spid="50" grpId="0"/>
      <p:bldP spid="55" grpId="0"/>
      <p:bldP spid="56" grpId="0"/>
      <p:bldP spid="57" grpId="0"/>
      <p:bldP spid="58" grpId="0" animBg="1"/>
      <p:bldP spid="60"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3323-0E4B-4234-FF68-1305575CB9AF}"/>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77AED4B3-C0A0-D0B3-B604-F38DA5A50FBA}"/>
              </a:ext>
            </a:extLst>
          </p:cNvPr>
          <p:cNvSpPr/>
          <p:nvPr/>
        </p:nvSpPr>
        <p:spPr>
          <a:xfrm>
            <a:off x="897437" y="3219554"/>
            <a:ext cx="3835209" cy="959310"/>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1FA8B-2D86-8F31-23FE-3A0A768505A9}"/>
              </a:ext>
            </a:extLst>
          </p:cNvPr>
          <p:cNvSpPr>
            <a:spLocks noGrp="1"/>
          </p:cNvSpPr>
          <p:nvPr>
            <p:ph type="title"/>
          </p:nvPr>
        </p:nvSpPr>
        <p:spPr>
          <a:xfrm>
            <a:off x="812642" y="197312"/>
            <a:ext cx="7237664" cy="1325563"/>
          </a:xfrm>
        </p:spPr>
        <p:txBody>
          <a:bodyPr>
            <a:normAutofit/>
          </a:bodyPr>
          <a:lstStyle/>
          <a:p>
            <a:r>
              <a:rPr lang="en-US" sz="4000" dirty="0">
                <a:latin typeface="Candara" panose="020E0502030303020204" pitchFamily="34" charset="0"/>
              </a:rPr>
              <a:t>Modifications amenable to group-based techniques</a:t>
            </a:r>
            <a:endParaRPr lang="en-US" sz="4000" dirty="0">
              <a:solidFill>
                <a:srgbClr val="C00000"/>
              </a:solidFill>
              <a:latin typeface="Candara" panose="020E0502030303020204" pitchFamily="34" charset="0"/>
            </a:endParaRPr>
          </a:p>
        </p:txBody>
      </p:sp>
      <p:grpSp>
        <p:nvGrpSpPr>
          <p:cNvPr id="18" name="Group 17">
            <a:extLst>
              <a:ext uri="{FF2B5EF4-FFF2-40B4-BE49-F238E27FC236}">
                <a16:creationId xmlns:a16="http://schemas.microsoft.com/office/drawing/2014/main" id="{561DB07D-9D15-FB11-F028-4486FED37F81}"/>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EF89D09-956D-0B9C-8DAA-2063C53A722D}"/>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996557-DD07-A14D-3E00-0202B426095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CA0B39-F91A-6F12-68C9-F15D1B22ACE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222A4D-F248-B392-2458-71538C1E0ED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3FD0877-1098-6E00-9598-086251CA79CF}"/>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42CB0BA6-4CCC-9CB0-DFA0-E5A9BDFDDCE6}"/>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362304-9D14-B868-F355-6FD52ACCBC6E}"/>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5F7C78-111E-8E0E-1B8D-2B48AF5975B0}"/>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EFC516-3D3C-0389-93C9-EA973CDDC873}"/>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D21B355-0A35-C418-1D63-149C0E539E0F}"/>
                  </a:ext>
                </a:extLst>
              </p:cNvPr>
              <p:cNvSpPr txBox="1"/>
              <p:nvPr/>
            </p:nvSpPr>
            <p:spPr>
              <a:xfrm>
                <a:off x="3615201" y="1641561"/>
                <a:ext cx="1709122"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ℤ</m:t>
                          </m:r>
                        </m:e>
                        <m:sub>
                          <m:r>
                            <a:rPr lang="en-US" sz="2400" b="0" i="1" dirty="0" smtClean="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CD21B355-0A35-C418-1D63-149C0E539E0F}"/>
                  </a:ext>
                </a:extLst>
              </p:cNvPr>
              <p:cNvSpPr txBox="1">
                <a:spLocks noRot="1" noChangeAspect="1" noMove="1" noResize="1" noEditPoints="1" noAdjustHandles="1" noChangeArrowheads="1" noChangeShapeType="1" noTextEdit="1"/>
              </p:cNvSpPr>
              <p:nvPr/>
            </p:nvSpPr>
            <p:spPr>
              <a:xfrm>
                <a:off x="3615201" y="1641561"/>
                <a:ext cx="1709122" cy="490199"/>
              </a:xfrm>
              <a:prstGeom prst="rect">
                <a:avLst/>
              </a:prstGeom>
              <a:blipFill>
                <a:blip r:embed="rId3"/>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735608-5BF9-EDB5-31BF-43CEFA641086}"/>
                  </a:ext>
                </a:extLst>
              </p:cNvPr>
              <p:cNvSpPr txBox="1"/>
              <p:nvPr/>
            </p:nvSpPr>
            <p:spPr>
              <a:xfrm>
                <a:off x="3477294" y="6302785"/>
                <a:ext cx="1896673"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ℤ</m:t>
                          </m:r>
                        </m:e>
                        <m:sub>
                          <m:r>
                            <a:rPr lang="en-US" sz="2400" i="1" dirty="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5" name="TextBox 24">
                <a:extLst>
                  <a:ext uri="{FF2B5EF4-FFF2-40B4-BE49-F238E27FC236}">
                    <a16:creationId xmlns:a16="http://schemas.microsoft.com/office/drawing/2014/main" id="{A4735608-5BF9-EDB5-31BF-43CEFA641086}"/>
                  </a:ext>
                </a:extLst>
              </p:cNvPr>
              <p:cNvSpPr txBox="1">
                <a:spLocks noRot="1" noChangeAspect="1" noMove="1" noResize="1" noEditPoints="1" noAdjustHandles="1" noChangeArrowheads="1" noChangeShapeType="1" noTextEdit="1"/>
              </p:cNvSpPr>
              <p:nvPr/>
            </p:nvSpPr>
            <p:spPr>
              <a:xfrm>
                <a:off x="3477294" y="6302785"/>
                <a:ext cx="1896673" cy="490199"/>
              </a:xfrm>
              <a:prstGeom prst="rect">
                <a:avLst/>
              </a:prstGeom>
              <a:blipFill>
                <a:blip r:embed="rId4"/>
                <a:stretch>
                  <a:fillRect b="-7692"/>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BC174EC7-8E59-EA64-1B90-6F31CCF1D4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E45A0A40-77BC-8655-2FEC-729D6B4E5DE8}"/>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9F36380C-D8F7-7AF9-32E8-6574B26937A8}"/>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609014-71BF-8E7C-9B1F-F1BDE3AB53D4}"/>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BE609014-71BF-8E7C-9B1F-F1BDE3AB53D4}"/>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A92F1D42-7E38-572E-7478-67DC3E9C8C0C}"/>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EAAEAB64-068E-739C-2788-D97CD3A40808}"/>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E3FA56-1603-34BA-CFAD-7C04E4F92FC5}"/>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DE3FA56-1603-34BA-CFAD-7C04E4F92FC5}"/>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0FFC7172-49C7-C6C6-FEDD-933C1AC722B3}"/>
              </a:ext>
            </a:extLst>
          </p:cNvPr>
          <p:cNvGrpSpPr/>
          <p:nvPr/>
        </p:nvGrpSpPr>
        <p:grpSpPr>
          <a:xfrm>
            <a:off x="6873240" y="2645753"/>
            <a:ext cx="868680" cy="642742"/>
            <a:chOff x="1021080" y="2655272"/>
            <a:chExt cx="868680" cy="642742"/>
          </a:xfrm>
        </p:grpSpPr>
        <p:sp>
          <p:nvSpPr>
            <p:cNvPr id="33" name="Trapezoid 32">
              <a:extLst>
                <a:ext uri="{FF2B5EF4-FFF2-40B4-BE49-F238E27FC236}">
                  <a16:creationId xmlns:a16="http://schemas.microsoft.com/office/drawing/2014/main" id="{237337A1-E73F-E461-3CA2-253773230352}"/>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E2767B-42F2-222A-B02E-BDB3CECF07FB}"/>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70E2767B-42F2-222A-B02E-BDB3CECF07FB}"/>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8351C9DD-64E5-8CB6-2F55-AF186A450233}"/>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958119FB-DD0F-8765-15C0-3D2BDC8D4062}"/>
              </a:ext>
            </a:extLst>
          </p:cNvPr>
          <p:cNvCxnSpPr>
            <a:cxnSpLocks/>
            <a:endCxn id="33" idx="2"/>
          </p:cNvCxnSpPr>
          <p:nvPr/>
        </p:nvCxnSpPr>
        <p:spPr>
          <a:xfrm>
            <a:off x="5234940" y="1960485"/>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0D988A9-F5BE-EAA3-F705-44892E8E0110}"/>
              </a:ext>
            </a:extLst>
          </p:cNvPr>
          <p:cNvCxnSpPr>
            <a:cxnSpLocks/>
            <a:stCxn id="24" idx="2"/>
            <a:endCxn id="8" idx="2"/>
          </p:cNvCxnSpPr>
          <p:nvPr/>
        </p:nvCxnSpPr>
        <p:spPr>
          <a:xfrm flipH="1">
            <a:off x="4381500" y="2131760"/>
            <a:ext cx="88262" cy="52457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B6E6EDAE-4849-40E6-EE52-ACC9270880DC}"/>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37F16C6A-5442-0091-3F10-0B888A625D8A}"/>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E6E35EE-3DA7-8095-1D61-7EF69C9C48FE}"/>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8435A2-427D-66A1-A4AF-2CC73682AB4B}"/>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168435A2-427D-66A1-A4AF-2CC73682AB4B}"/>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7C3816E-0932-E00E-4E00-77ECF008084E}"/>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17C3816E-0932-E00E-4E00-77ECF008084E}"/>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F5592F5E-D282-3373-26B9-03A096C13183}"/>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A9DC37-75FD-700E-7F58-FA3ED0913B82}"/>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CF67166-9A64-D1AC-18D1-67A81FFC443F}"/>
                  </a:ext>
                </a:extLst>
              </p:cNvPr>
              <p:cNvSpPr txBox="1"/>
              <p:nvPr/>
            </p:nvSpPr>
            <p:spPr>
              <a:xfrm>
                <a:off x="200451" y="6141228"/>
                <a:ext cx="29992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e>
                      </m:d>
                    </m:oMath>
                  </m:oMathPara>
                </a14:m>
                <a:endParaRPr/>
              </a:p>
            </p:txBody>
          </p:sp>
        </mc:Choice>
        <mc:Fallback xmlns="">
          <p:sp>
            <p:nvSpPr>
              <p:cNvPr id="55" name="TextBox 54">
                <a:extLst>
                  <a:ext uri="{FF2B5EF4-FFF2-40B4-BE49-F238E27FC236}">
                    <a16:creationId xmlns:a16="http://schemas.microsoft.com/office/drawing/2014/main" id="{3CF67166-9A64-D1AC-18D1-67A81FFC443F}"/>
                  </a:ext>
                </a:extLst>
              </p:cNvPr>
              <p:cNvSpPr txBox="1">
                <a:spLocks noRot="1" noChangeAspect="1" noMove="1" noResize="1" noEditPoints="1" noAdjustHandles="1" noChangeArrowheads="1" noChangeShapeType="1" noTextEdit="1"/>
              </p:cNvSpPr>
              <p:nvPr/>
            </p:nvSpPr>
            <p:spPr>
              <a:xfrm>
                <a:off x="200451" y="6141228"/>
                <a:ext cx="2999283" cy="461665"/>
              </a:xfrm>
              <a:prstGeom prst="rect">
                <a:avLst/>
              </a:prstGeom>
              <a:blipFill>
                <a:blip r:embed="rId12"/>
                <a:stretch>
                  <a:fillRect t="-10811" r="-3782"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385441C-A7DF-4999-02F8-08F053FFA640}"/>
                  </a:ext>
                </a:extLst>
              </p:cNvPr>
              <p:cNvSpPr txBox="1"/>
              <p:nvPr/>
            </p:nvSpPr>
            <p:spPr>
              <a:xfrm>
                <a:off x="1491928" y="4935887"/>
                <a:ext cx="3020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i="1" dirty="0">
                              <a:solidFill>
                                <a:srgbClr val="C00000"/>
                              </a:solidFill>
                              <a:latin typeface="Cambria Math" panose="02040503050406030204" pitchFamily="18" charset="0"/>
                            </a:rPr>
                            <m:t>mod</m:t>
                          </m:r>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𝑚</m:t>
                          </m:r>
                        </m:e>
                      </m:d>
                    </m:oMath>
                  </m:oMathPara>
                </a14:m>
                <a:endParaRPr/>
              </a:p>
            </p:txBody>
          </p:sp>
        </mc:Choice>
        <mc:Fallback xmlns="">
          <p:sp>
            <p:nvSpPr>
              <p:cNvPr id="56" name="TextBox 55">
                <a:extLst>
                  <a:ext uri="{FF2B5EF4-FFF2-40B4-BE49-F238E27FC236}">
                    <a16:creationId xmlns:a16="http://schemas.microsoft.com/office/drawing/2014/main" id="{5385441C-A7DF-4999-02F8-08F053FFA640}"/>
                  </a:ext>
                </a:extLst>
              </p:cNvPr>
              <p:cNvSpPr txBox="1">
                <a:spLocks noRot="1" noChangeAspect="1" noMove="1" noResize="1" noEditPoints="1" noAdjustHandles="1" noChangeArrowheads="1" noChangeShapeType="1" noTextEdit="1"/>
              </p:cNvSpPr>
              <p:nvPr/>
            </p:nvSpPr>
            <p:spPr>
              <a:xfrm>
                <a:off x="1491928" y="4935887"/>
                <a:ext cx="3020379" cy="461665"/>
              </a:xfrm>
              <a:prstGeom prst="rect">
                <a:avLst/>
              </a:prstGeom>
              <a:blipFill>
                <a:blip r:embed="rId13"/>
                <a:stretch>
                  <a:fillRect t="-10811" r="-376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F615DC4-072C-00FC-EFA1-D0F655ABB7FE}"/>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0F615DC4-072C-00FC-EFA1-D0F655ABB7FE}"/>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40D8FE7-C75E-791E-1DA9-9A65DD3DDCB7}"/>
                  </a:ext>
                </a:extLst>
              </p:cNvPr>
              <p:cNvSpPr txBox="1"/>
              <p:nvPr/>
            </p:nvSpPr>
            <p:spPr>
              <a:xfrm>
                <a:off x="6500365" y="4138296"/>
                <a:ext cx="5409695" cy="2013175"/>
              </a:xfrm>
              <a:prstGeom prst="wedgeRoundRectCallout">
                <a:avLst>
                  <a:gd name="adj1" fmla="val -59893"/>
                  <a:gd name="adj2" fmla="val -31797"/>
                  <a:gd name="adj3" fmla="val 16667"/>
                </a:avLst>
              </a:prstGeom>
              <a:solidFill>
                <a:schemeClr val="accent6">
                  <a:lumMod val="20000"/>
                  <a:lumOff val="80000"/>
                </a:schemeClr>
              </a:solidFill>
            </p:spPr>
            <p:txBody>
              <a:bodyPr wrap="square" rtlCol="0">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a:solidFill>
                              <a:srgbClr val="C00000"/>
                            </a:solidFill>
                            <a:latin typeface="Cambria Math" panose="02040503050406030204" pitchFamily="18" charset="0"/>
                          </a:rPr>
                          <m:t>2</m:t>
                        </m:r>
                      </m:sub>
                    </m:sSub>
                    <m:r>
                      <a:rPr lang="en-US" sz="2200" b="0" i="1" dirty="0" smtClean="0">
                        <a:solidFill>
                          <a:srgbClr val="C00000"/>
                        </a:solidFill>
                        <a:latin typeface="Cambria Math" panose="02040503050406030204" pitchFamily="18" charset="0"/>
                      </a:rPr>
                      <m:t>:</m:t>
                    </m:r>
                  </m:oMath>
                </a14:m>
                <a:r>
                  <a:rPr lang="en-US" sz="2200" b="0" dirty="0">
                    <a:solidFill>
                      <a:srgbClr val="C00000"/>
                    </a:solidFill>
                    <a:latin typeface="Cambria Math" panose="02040503050406030204" pitchFamily="18" charset="0"/>
                  </a:rPr>
                  <a:t> Random tables </a:t>
                </a:r>
                <a14:m>
                  <m:oMath xmlns:m="http://schemas.openxmlformats.org/officeDocument/2006/math">
                    <m:sSubSup>
                      <m:sSubSupPr>
                        <m:ctrlPr>
                          <a:rPr lang="en-US" sz="2200" i="1" dirty="0">
                            <a:solidFill>
                              <a:srgbClr val="C00000"/>
                            </a:solidFill>
                            <a:latin typeface="Cambria Math" panose="02040503050406030204" pitchFamily="18" charset="0"/>
                          </a:rPr>
                        </m:ctrlPr>
                      </m:sSubSup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rPr>
                          <m:t>𝑝</m:t>
                        </m:r>
                      </m:sub>
                      <m:sup>
                        <m:r>
                          <a:rPr lang="en-US" sz="2200" i="1" dirty="0">
                            <a:solidFill>
                              <a:srgbClr val="C00000"/>
                            </a:solidFill>
                            <a:latin typeface="Cambria Math" panose="02040503050406030204" pitchFamily="18" charset="0"/>
                          </a:rPr>
                          <m:t>𝑚</m:t>
                        </m:r>
                      </m:sup>
                    </m:sSubSup>
                  </m:oMath>
                </a14:m>
                <a:r>
                  <a:rPr lang="en-US" sz="2200" b="0" dirty="0">
                    <a:solidFill>
                      <a:srgbClr val="C00000"/>
                    </a:solidFill>
                    <a:latin typeface="Cambria Math" panose="02040503050406030204" pitchFamily="18" charset="0"/>
                  </a:rPr>
                  <a:t> </a:t>
                </a:r>
                <a:r>
                  <a:rPr lang="en-US" sz="2200" b="0" dirty="0">
                    <a:solidFill>
                      <a:srgbClr val="C00000"/>
                    </a:solidFill>
                    <a:latin typeface="Candara" panose="020E0502030303020204" pitchFamily="34" charset="0"/>
                  </a:rPr>
                  <a:t>with </a:t>
                </a:r>
                <a14:m>
                  <m:oMath xmlns:m="http://schemas.openxmlformats.org/officeDocument/2006/math">
                    <m:r>
                      <a:rPr lang="en-US" sz="2200" i="1" dirty="0">
                        <a:solidFill>
                          <a:srgbClr val="C00000"/>
                        </a:solidFill>
                        <a:latin typeface="Cambria Math" panose="02040503050406030204" pitchFamily="18" charset="0"/>
                      </a:rPr>
                      <m:t>𝑚</m:t>
                    </m:r>
                    <m:r>
                      <a:rPr lang="en-US" sz="2200" b="0" i="1" dirty="0" smtClean="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a:rPr lang="en-US" sz="2200" b="0" i="0" dirty="0" smtClean="0">
                        <a:solidFill>
                          <a:srgbClr val="C00000"/>
                        </a:solidFill>
                        <a:latin typeface="Cambria Math" panose="02040503050406030204" pitchFamily="18" charset="0"/>
                      </a:rPr>
                      <m:t>𝑘</m:t>
                    </m:r>
                    <m:r>
                      <a:rPr lang="en-US" sz="2200" dirty="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KZG commit to polynomial </a:t>
                </a:r>
                <a14:m>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𝑡</m:t>
                        </m:r>
                      </m:e>
                      <m:sub>
                        <m:r>
                          <a:rPr lang="en-US" sz="2200" b="0" i="1" smtClean="0">
                            <a:solidFill>
                              <a:srgbClr val="C00000"/>
                            </a:solidFill>
                            <a:latin typeface="Cambria Math" panose="02040503050406030204" pitchFamily="18" charset="0"/>
                          </a:rPr>
                          <m:t>𝑖</m:t>
                        </m:r>
                      </m:sub>
                    </m:sSub>
                    <m:d>
                      <m:dPr>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r>
                      <a:rPr lang="en-US" sz="2200" b="0" i="1" smtClean="0">
                        <a:solidFill>
                          <a:srgbClr val="C00000"/>
                        </a:solidFill>
                        <a:latin typeface="Cambria Math" panose="02040503050406030204" pitchFamily="18" charset="0"/>
                      </a:rPr>
                      <m:t>=</m:t>
                    </m:r>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𝑇</m:t>
                        </m:r>
                      </m:e>
                      <m:sub>
                        <m:r>
                          <a:rPr lang="en-US" sz="2200" b="0" i="1" smtClean="0">
                            <a:solidFill>
                              <a:srgbClr val="C00000"/>
                            </a:solidFill>
                            <a:latin typeface="Cambria Math" panose="02040503050406030204" pitchFamily="18" charset="0"/>
                          </a:rPr>
                          <m:t>𝑖</m:t>
                        </m:r>
                      </m:sub>
                    </m:sSub>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oMath>
                </a14:m>
                <a:r>
                  <a:rPr lang="en-US" sz="2200" dirty="0">
                    <a:solidFill>
                      <a:srgbClr val="C00000"/>
                    </a:solidFill>
                    <a:latin typeface="Candara" panose="020E0502030303020204" pitchFamily="34" charset="0"/>
                  </a:rPr>
                  <a:t> for </a:t>
                </a:r>
                <a14:m>
                  <m:oMath xmlns:m="http://schemas.openxmlformats.org/officeDocument/2006/math">
                    <m:r>
                      <a:rPr lang="en-US" sz="2200" b="0" i="1" smtClean="0">
                        <a:solidFill>
                          <a:srgbClr val="C00000"/>
                        </a:solidFill>
                        <a:latin typeface="Cambria Math" panose="02040503050406030204" pitchFamily="18" charset="0"/>
                      </a:rPr>
                      <m:t>𝑗</m:t>
                    </m:r>
                    <m:r>
                      <a:rPr lang="en-US" sz="2200" b="0" i="1" smtClean="0">
                        <a:solidFill>
                          <a:srgbClr val="C00000"/>
                        </a:solidFill>
                        <a:latin typeface="Cambria Math" panose="02040503050406030204" pitchFamily="18" charset="0"/>
                      </a:rPr>
                      <m:t>∈</m:t>
                    </m:r>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𝑚</m:t>
                        </m:r>
                      </m:e>
                    </m:d>
                    <m:r>
                      <a:rPr lang="en-US" sz="2200" b="0" i="1" smtClean="0">
                        <a:solidFill>
                          <a:srgbClr val="C00000"/>
                        </a:solidFill>
                        <a:latin typeface="Cambria Math" panose="02040503050406030204" pitchFamily="18" charset="0"/>
                      </a:rPr>
                      <m:t>, </m:t>
                    </m:r>
                    <m:r>
                      <a:rPr lang="en-US" sz="2200" b="0" i="1" smtClean="0">
                        <a:solidFill>
                          <a:srgbClr val="C00000"/>
                        </a:solidFill>
                        <a:latin typeface="Cambria Math" panose="02040503050406030204" pitchFamily="18" charset="0"/>
                      </a:rPr>
                      <m:t>𝑖</m:t>
                    </m:r>
                    <m:r>
                      <a:rPr lang="en-US" sz="2200" b="0" i="1" smtClean="0">
                        <a:solidFill>
                          <a:srgbClr val="C00000"/>
                        </a:solidFill>
                        <a:latin typeface="Cambria Math" panose="02040503050406030204" pitchFamily="18" charset="0"/>
                      </a:rPr>
                      <m:t>=1,2</m:t>
                    </m:r>
                  </m:oMath>
                </a14:m>
                <a:r>
                  <a:rPr lang="en-US" sz="2200" dirty="0">
                    <a:solidFill>
                      <a:srgbClr val="C00000"/>
                    </a:solidFill>
                    <a:latin typeface="Candara" panose="020E0502030303020204" pitchFamily="34" charset="0"/>
                  </a:rPr>
                  <a:t>.</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Precompute openings in time </a:t>
                </a:r>
                <a14:m>
                  <m:oMath xmlns:m="http://schemas.openxmlformats.org/officeDocument/2006/math">
                    <m:acc>
                      <m:accPr>
                        <m:chr m:val="̃"/>
                        <m:ctrlPr>
                          <a:rPr lang="en-US" sz="2200" b="0" i="1" smtClean="0">
                            <a:solidFill>
                              <a:srgbClr val="C00000"/>
                            </a:solidFill>
                            <a:latin typeface="Cambria Math" panose="02040503050406030204" pitchFamily="18" charset="0"/>
                          </a:rPr>
                        </m:ctrlPr>
                      </m:accPr>
                      <m:e>
                        <m:r>
                          <a:rPr lang="en-US" sz="2200" b="0" i="0" smtClean="0">
                            <a:solidFill>
                              <a:srgbClr val="C00000"/>
                            </a:solidFill>
                            <a:latin typeface="Cambria Math" panose="02040503050406030204" pitchFamily="18" charset="0"/>
                          </a:rPr>
                          <m:t>𝑂</m:t>
                        </m:r>
                      </m:e>
                    </m:acc>
                    <m:d>
                      <m:dPr>
                        <m:ctrlPr>
                          <a:rPr lang="en-US" sz="2200" b="0" i="1" smtClean="0">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rPr>
                          <m:t>𝑚</m:t>
                        </m:r>
                      </m:e>
                    </m:d>
                  </m:oMath>
                </a14:m>
                <a:r>
                  <a:rPr lang="en-US" sz="2200" dirty="0">
                    <a:solidFill>
                      <a:srgbClr val="C00000"/>
                    </a:solidFill>
                    <a:latin typeface="Candara" panose="020E0502030303020204" pitchFamily="34" charset="0"/>
                  </a:rPr>
                  <a:t> [GHO20,FK23]</a:t>
                </a:r>
              </a:p>
            </p:txBody>
          </p:sp>
        </mc:Choice>
        <mc:Fallback xmlns="">
          <p:sp>
            <p:nvSpPr>
              <p:cNvPr id="58" name="TextBox 57">
                <a:extLst>
                  <a:ext uri="{FF2B5EF4-FFF2-40B4-BE49-F238E27FC236}">
                    <a16:creationId xmlns:a16="http://schemas.microsoft.com/office/drawing/2014/main" id="{740D8FE7-C75E-791E-1DA9-9A65DD3DDCB7}"/>
                  </a:ext>
                </a:extLst>
              </p:cNvPr>
              <p:cNvSpPr txBox="1">
                <a:spLocks noRot="1" noChangeAspect="1" noMove="1" noResize="1" noEditPoints="1" noAdjustHandles="1" noChangeArrowheads="1" noChangeShapeType="1" noTextEdit="1"/>
              </p:cNvSpPr>
              <p:nvPr/>
            </p:nvSpPr>
            <p:spPr>
              <a:xfrm>
                <a:off x="6500365" y="4138296"/>
                <a:ext cx="5409695" cy="2013175"/>
              </a:xfrm>
              <a:prstGeom prst="wedgeRoundRectCallout">
                <a:avLst>
                  <a:gd name="adj1" fmla="val -59893"/>
                  <a:gd name="adj2" fmla="val -31797"/>
                  <a:gd name="adj3" fmla="val 16667"/>
                </a:avLst>
              </a:prstGeom>
              <a:blipFill>
                <a:blip r:embed="rId15"/>
                <a:stretch>
                  <a:fillRect b="-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38822-4BDB-F258-7564-E87C313B1706}"/>
                  </a:ext>
                </a:extLst>
              </p:cNvPr>
              <p:cNvSpPr txBox="1"/>
              <p:nvPr/>
            </p:nvSpPr>
            <p:spPr>
              <a:xfrm>
                <a:off x="1455132"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5" name="TextBox 4">
                <a:extLst>
                  <a:ext uri="{FF2B5EF4-FFF2-40B4-BE49-F238E27FC236}">
                    <a16:creationId xmlns:a16="http://schemas.microsoft.com/office/drawing/2014/main" id="{87038822-4BDB-F258-7564-E87C313B1706}"/>
                  </a:ext>
                </a:extLst>
              </p:cNvPr>
              <p:cNvSpPr txBox="1">
                <a:spLocks noRot="1" noChangeAspect="1" noMove="1" noResize="1" noEditPoints="1" noAdjustHandles="1" noChangeArrowheads="1" noChangeShapeType="1" noTextEdit="1"/>
              </p:cNvSpPr>
              <p:nvPr/>
            </p:nvSpPr>
            <p:spPr>
              <a:xfrm>
                <a:off x="1455132" y="3498561"/>
                <a:ext cx="999201" cy="461665"/>
              </a:xfrm>
              <a:prstGeom prst="rect">
                <a:avLst/>
              </a:prstGeom>
              <a:blipFill>
                <a:blip r:embed="rId16"/>
                <a:stretch>
                  <a:fillRect l="-250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3A4FF-6C94-56CE-F0EB-793B67C92632}"/>
                  </a:ext>
                </a:extLst>
              </p:cNvPr>
              <p:cNvSpPr txBox="1"/>
              <p:nvPr/>
            </p:nvSpPr>
            <p:spPr>
              <a:xfrm>
                <a:off x="3215233"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6" name="TextBox 5">
                <a:extLst>
                  <a:ext uri="{FF2B5EF4-FFF2-40B4-BE49-F238E27FC236}">
                    <a16:creationId xmlns:a16="http://schemas.microsoft.com/office/drawing/2014/main" id="{3463A4FF-6C94-56CE-F0EB-793B67C92632}"/>
                  </a:ext>
                </a:extLst>
              </p:cNvPr>
              <p:cNvSpPr txBox="1">
                <a:spLocks noRot="1" noChangeAspect="1" noMove="1" noResize="1" noEditPoints="1" noAdjustHandles="1" noChangeArrowheads="1" noChangeShapeType="1" noTextEdit="1"/>
              </p:cNvSpPr>
              <p:nvPr/>
            </p:nvSpPr>
            <p:spPr>
              <a:xfrm>
                <a:off x="3215233" y="3498561"/>
                <a:ext cx="999201" cy="461665"/>
              </a:xfrm>
              <a:prstGeom prst="rect">
                <a:avLst/>
              </a:prstGeom>
              <a:blipFill>
                <a:blip r:embed="rId17"/>
                <a:stretch>
                  <a:fillRect l="-125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223E1C-20C9-86C0-7618-29D0EE37B20D}"/>
                  </a:ext>
                </a:extLst>
              </p:cNvPr>
              <p:cNvSpPr txBox="1"/>
              <p:nvPr/>
            </p:nvSpPr>
            <p:spPr>
              <a:xfrm>
                <a:off x="7460215" y="406090"/>
                <a:ext cx="4479842" cy="1629312"/>
              </a:xfrm>
              <a:prstGeom prst="roundRect">
                <a:avLst/>
              </a:prstGeom>
              <a:solidFill>
                <a:schemeClr val="tx2">
                  <a:lumMod val="10000"/>
                  <a:lumOff val="90000"/>
                </a:schemeClr>
              </a:solidFill>
            </p:spPr>
            <p:txBody>
              <a:bodyPr wrap="square">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2</m:t>
                        </m:r>
                      </m:sub>
                    </m:sSub>
                    <m:r>
                      <a:rPr lang="en-US" sz="2200" i="1" dirty="0" smtClean="0">
                        <a:solidFill>
                          <a:srgbClr val="C00000"/>
                        </a:solidFill>
                        <a:latin typeface="Cambria Math" panose="02040503050406030204" pitchFamily="18" charset="0"/>
                      </a:rPr>
                      <m:t>,</m:t>
                    </m:r>
                    <m:r>
                      <a:rPr lang="en-US" sz="2200" i="1" dirty="0" smtClean="0">
                        <a:solidFill>
                          <a:srgbClr val="C00000"/>
                        </a:solidFill>
                        <a:latin typeface="Cambria Math" panose="02040503050406030204" pitchFamily="18" charset="0"/>
                      </a:rPr>
                      <m:t>𝑔</m:t>
                    </m:r>
                    <m:r>
                      <a:rPr lang="en-US" sz="2200" i="1" dirty="0" smtClean="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14:m>
                  <m:oMath xmlns:m="http://schemas.openxmlformats.org/officeDocument/2006/math">
                    <m:r>
                      <m:rPr>
                        <m:sty m:val="p"/>
                      </m:rPr>
                      <a:rPr lang="en-US" sz="2200" b="0" i="1" dirty="0" smtClean="0">
                        <a:solidFill>
                          <a:srgbClr val="C00000"/>
                        </a:solidFill>
                        <a:latin typeface="Cambria Math" panose="02040503050406030204" pitchFamily="18" charset="0"/>
                      </a:rPr>
                      <m:t>Θ</m:t>
                    </m:r>
                    <m:r>
                      <a:rPr lang="en-US" sz="2200" b="0" i="1" dirty="0" smtClean="0">
                        <a:solidFill>
                          <a:srgbClr val="C00000"/>
                        </a:solidFill>
                        <a:latin typeface="Cambria Math" panose="02040503050406030204" pitchFamily="18" charset="0"/>
                      </a:rPr>
                      <m:t>(</m:t>
                    </m:r>
                    <m:r>
                      <m:rPr>
                        <m:sty m:val="p"/>
                      </m:rPr>
                      <a:rPr lang="en-US" sz="2200" b="0" i="1" dirty="0" smtClean="0">
                        <a:solidFill>
                          <a:srgbClr val="C00000"/>
                        </a:solidFill>
                        <a:latin typeface="Cambria Math" panose="02040503050406030204" pitchFamily="18" charset="0"/>
                      </a:rPr>
                      <m:t>λ</m:t>
                    </m:r>
                    <m:r>
                      <a:rPr lang="en-US" sz="2200" b="0" i="0" dirty="0" smtClean="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-degree </a:t>
                </a:r>
                <a14:m>
                  <m:oMath xmlns:m="http://schemas.openxmlformats.org/officeDocument/2006/math">
                    <m:sSub>
                      <m:sSubPr>
                        <m:ctrlPr>
                          <a:rPr lang="en-US" sz="2200" i="1" dirty="0" smtClean="0">
                            <a:solidFill>
                              <a:srgbClr val="C00000"/>
                            </a:solidFill>
                            <a:latin typeface="Cambria Math" panose="02040503050406030204" pitchFamily="18" charset="0"/>
                            <a:ea typeface="Cambria Math" panose="02040503050406030204" pitchFamily="18" charset="0"/>
                          </a:rPr>
                        </m:ctrlPr>
                      </m:sSub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ea typeface="Cambria Math" panose="02040503050406030204" pitchFamily="18" charset="0"/>
                          </a:rPr>
                          <m:t>𝑝</m:t>
                        </m:r>
                      </m:sub>
                    </m:sSub>
                  </m:oMath>
                </a14:m>
                <a:r>
                  <a:rPr lang="en-US" sz="2200" dirty="0">
                    <a:solidFill>
                      <a:srgbClr val="C00000"/>
                    </a:solidFill>
                    <a:latin typeface="Candara" panose="020E0502030303020204" pitchFamily="34" charset="0"/>
                  </a:rPr>
                  <a:t>-polynomials.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Committed to using KZG</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Compute openings in time </a:t>
                </a:r>
                <a14:m>
                  <m:oMath xmlns:m="http://schemas.openxmlformats.org/officeDocument/2006/math">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λ</m:t>
                    </m:r>
                    <m:r>
                      <a:rPr lang="en-US" sz="2200" dirty="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 </a:t>
                </a:r>
                <a:endParaRPr lang="en-US" sz="2200" dirty="0"/>
              </a:p>
            </p:txBody>
          </p:sp>
        </mc:Choice>
        <mc:Fallback xmlns="">
          <p:sp>
            <p:nvSpPr>
              <p:cNvPr id="10" name="TextBox 9">
                <a:extLst>
                  <a:ext uri="{FF2B5EF4-FFF2-40B4-BE49-F238E27FC236}">
                    <a16:creationId xmlns:a16="http://schemas.microsoft.com/office/drawing/2014/main" id="{2A223E1C-20C9-86C0-7618-29D0EE37B20D}"/>
                  </a:ext>
                </a:extLst>
              </p:cNvPr>
              <p:cNvSpPr txBox="1">
                <a:spLocks noRot="1" noChangeAspect="1" noMove="1" noResize="1" noEditPoints="1" noAdjustHandles="1" noChangeArrowheads="1" noChangeShapeType="1" noTextEdit="1"/>
              </p:cNvSpPr>
              <p:nvPr/>
            </p:nvSpPr>
            <p:spPr>
              <a:xfrm>
                <a:off x="7460215" y="406090"/>
                <a:ext cx="4479842" cy="1629312"/>
              </a:xfrm>
              <a:prstGeom prst="roundRect">
                <a:avLst/>
              </a:prstGeom>
              <a:blipFill>
                <a:blip r:embed="rId18"/>
                <a:stretch>
                  <a:fillRect b="-232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C5E5C87-9F85-B4E3-429D-9793FB126032}"/>
              </a:ext>
            </a:extLst>
          </p:cNvPr>
          <p:cNvCxnSpPr>
            <a:cxnSpLocks/>
            <a:stCxn id="4" idx="3"/>
            <a:endCxn id="10" idx="1"/>
          </p:cNvCxnSpPr>
          <p:nvPr/>
        </p:nvCxnSpPr>
        <p:spPr>
          <a:xfrm flipV="1">
            <a:off x="1809417" y="1220746"/>
            <a:ext cx="5650798" cy="175589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1C45C7D-17A7-6518-F0CB-DA37B3EDD59E}"/>
              </a:ext>
            </a:extLst>
          </p:cNvPr>
          <p:cNvCxnSpPr>
            <a:cxnSpLocks/>
            <a:stCxn id="28" idx="3"/>
            <a:endCxn id="10" idx="1"/>
          </p:cNvCxnSpPr>
          <p:nvPr/>
        </p:nvCxnSpPr>
        <p:spPr>
          <a:xfrm flipV="1">
            <a:off x="4669323" y="1220746"/>
            <a:ext cx="2790892" cy="179254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413AD6C-2F01-9A91-2242-9F19B6D7F73D}"/>
              </a:ext>
            </a:extLst>
          </p:cNvPr>
          <p:cNvCxnSpPr>
            <a:cxnSpLocks/>
            <a:stCxn id="33" idx="2"/>
            <a:endCxn id="10" idx="1"/>
          </p:cNvCxnSpPr>
          <p:nvPr/>
        </p:nvCxnSpPr>
        <p:spPr>
          <a:xfrm flipV="1">
            <a:off x="7307580" y="1220746"/>
            <a:ext cx="152635" cy="142500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8" name="Rounded Rectangular Callout 77">
            <a:extLst>
              <a:ext uri="{FF2B5EF4-FFF2-40B4-BE49-F238E27FC236}">
                <a16:creationId xmlns:a16="http://schemas.microsoft.com/office/drawing/2014/main" id="{044EF65E-C451-8595-8F69-B1179C58D936}"/>
              </a:ext>
            </a:extLst>
          </p:cNvPr>
          <p:cNvSpPr/>
          <p:nvPr/>
        </p:nvSpPr>
        <p:spPr>
          <a:xfrm>
            <a:off x="7812443" y="2547928"/>
            <a:ext cx="4127614" cy="1177769"/>
          </a:xfrm>
          <a:prstGeom prst="wedgeRoundRectCallout">
            <a:avLst>
              <a:gd name="adj1" fmla="val -119388"/>
              <a:gd name="adj2" fmla="val 45631"/>
              <a:gd name="adj3" fmla="val 16667"/>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Proved via Inner-Product Argument (e.g., bulletproof)</a:t>
            </a:r>
          </a:p>
        </p:txBody>
      </p:sp>
    </p:spTree>
    <p:extLst>
      <p:ext uri="{BB962C8B-B14F-4D97-AF65-F5344CB8AC3E}">
        <p14:creationId xmlns:p14="http://schemas.microsoft.com/office/powerpoint/2010/main" val="2338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58" grpId="0" animBg="1"/>
      <p:bldP spid="10"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C70B6CF-D650-4782-1209-90EDFAC5A12F}"/>
              </a:ext>
            </a:extLst>
          </p:cNvPr>
          <p:cNvPicPr>
            <a:picLocks noChangeAspect="1"/>
          </p:cNvPicPr>
          <p:nvPr/>
        </p:nvPicPr>
        <p:blipFill>
          <a:blip r:embed="rId3"/>
          <a:srcRect l="6991" t="2543" r="27626" b="10149"/>
          <a:stretch>
            <a:fillRect/>
          </a:stretch>
        </p:blipFill>
        <p:spPr>
          <a:xfrm>
            <a:off x="7301912" y="2055612"/>
            <a:ext cx="1494847" cy="1330742"/>
          </a:xfrm>
          <a:prstGeom prst="rect">
            <a:avLst/>
          </a:prstGeom>
        </p:spPr>
      </p:pic>
      <p:pic>
        <p:nvPicPr>
          <p:cNvPr id="22" name="Picture 21">
            <a:extLst>
              <a:ext uri="{FF2B5EF4-FFF2-40B4-BE49-F238E27FC236}">
                <a16:creationId xmlns:a16="http://schemas.microsoft.com/office/drawing/2014/main" id="{73750C1C-B576-5340-C158-E5A1E9B3BDF7}"/>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21" name="Picture 20" descr="A cartoon kangaroo holding a computer&#10;&#10;AI-generated content may be incorrect.">
            <a:extLst>
              <a:ext uri="{FF2B5EF4-FFF2-40B4-BE49-F238E27FC236}">
                <a16:creationId xmlns:a16="http://schemas.microsoft.com/office/drawing/2014/main" id="{96407B7F-6B79-7455-902F-F893D34EE8B1}"/>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p:sp>
        <p:nvSpPr>
          <p:cNvPr id="2" name="Title 1">
            <a:extLst>
              <a:ext uri="{FF2B5EF4-FFF2-40B4-BE49-F238E27FC236}">
                <a16:creationId xmlns:a16="http://schemas.microsoft.com/office/drawing/2014/main" id="{C947B0FD-ADFD-D9BF-F603-AB5EA2A5B439}"/>
              </a:ext>
            </a:extLst>
          </p:cNvPr>
          <p:cNvSpPr>
            <a:spLocks noGrp="1"/>
          </p:cNvSpPr>
          <p:nvPr>
            <p:ph type="title"/>
          </p:nvPr>
        </p:nvSpPr>
        <p:spPr/>
        <p:txBody>
          <a:bodyPr/>
          <a:lstStyle/>
          <a:p>
            <a:r>
              <a:rPr lang="en-US" dirty="0">
                <a:latin typeface="Candara" panose="020E0502030303020204" pitchFamily="34" charset="0"/>
              </a:rPr>
              <a:t>Anonymous Tokens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CE1A61CB-6793-34F0-9E46-63F5EC0CE32B}"/>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4" name="Rounded Rectangle 3">
                <a:extLst>
                  <a:ext uri="{FF2B5EF4-FFF2-40B4-BE49-F238E27FC236}">
                    <a16:creationId xmlns:a16="http://schemas.microsoft.com/office/drawing/2014/main" id="{CE1A61CB-6793-34F0-9E46-63F5EC0CE32B}"/>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6"/>
                <a:stretch>
                  <a:fillRect b="-5660"/>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E1D9F25D-DD4F-16A2-9030-0C3460162679}"/>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9061F35E-8DC2-E4ED-C1F5-FCECE57AE8E3}"/>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5461DB80-794F-C9CC-C243-B8B9B39D4AB7}"/>
              </a:ext>
            </a:extLst>
          </p:cNvPr>
          <p:cNvSpPr txBox="1"/>
          <p:nvPr/>
        </p:nvSpPr>
        <p:spPr>
          <a:xfrm>
            <a:off x="7463245" y="1596832"/>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6727046C-0F8E-50F9-21A0-CD4629F23094}"/>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Oval Callout 12">
                <a:extLst>
                  <a:ext uri="{FF2B5EF4-FFF2-40B4-BE49-F238E27FC236}">
                    <a16:creationId xmlns:a16="http://schemas.microsoft.com/office/drawing/2014/main" id="{C25DE185-2F24-55A7-9F37-351509CBF262}"/>
                  </a:ext>
                </a:extLst>
              </p:cNvPr>
              <p:cNvSpPr/>
              <p:nvPr/>
            </p:nvSpPr>
            <p:spPr>
              <a:xfrm>
                <a:off x="9225367" y="1647242"/>
                <a:ext cx="3172091" cy="1251136"/>
              </a:xfrm>
              <a:prstGeom prst="wedgeEllipseCallout">
                <a:avLst>
                  <a:gd name="adj1" fmla="val -62541"/>
                  <a:gd name="adj2" fmla="val 1653"/>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Candara" panose="020E0502030303020204" pitchFamily="34" charset="0"/>
                  </a:rPr>
                  <a:t>I want to verify that you are authorized </a:t>
                </a:r>
                <a:r>
                  <a:rPr lang="en-US" dirty="0" err="1">
                    <a:solidFill>
                      <a:srgbClr val="C00000"/>
                    </a:solidFill>
                    <a:latin typeface="Candara" panose="020E0502030303020204" pitchFamily="34" charset="0"/>
                  </a:rPr>
                  <a:t>w.r.t.</a:t>
                </a:r>
                <a:r>
                  <a:rPr lang="en-US" dirty="0">
                    <a:solidFill>
                      <a:srgbClr val="C00000"/>
                    </a:solidFill>
                    <a:latin typeface="Candara" panose="020E0502030303020204" pitchFamily="34" charset="0"/>
                  </a:rPr>
                  <a:t> </a:t>
                </a:r>
                <a14:m>
                  <m:oMath xmlns:m="http://schemas.openxmlformats.org/officeDocument/2006/math">
                    <m:r>
                      <a:rPr lang="en-US" i="1">
                        <a:solidFill>
                          <a:srgbClr val="C00000"/>
                        </a:solidFill>
                        <a:latin typeface="Cambria Math" panose="02040503050406030204" pitchFamily="18" charset="0"/>
                      </a:rPr>
                      <m:t>𝑝</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𝑘</m:t>
                        </m:r>
                      </m:e>
                      <m:sub>
                        <m:r>
                          <a:rPr lang="en-US" i="1">
                            <a:solidFill>
                              <a:srgbClr val="C00000"/>
                            </a:solidFill>
                            <a:latin typeface="Cambria Math" panose="02040503050406030204" pitchFamily="18" charset="0"/>
                          </a:rPr>
                          <m:t>𝐼</m:t>
                        </m:r>
                      </m:sub>
                    </m:sSub>
                  </m:oMath>
                </a14:m>
                <a:r>
                  <a:rPr lang="en-US" dirty="0">
                    <a:solidFill>
                      <a:srgbClr val="C00000"/>
                    </a:solidFill>
                    <a:latin typeface="Candara" panose="020E0502030303020204" pitchFamily="34" charset="0"/>
                  </a:rPr>
                  <a:t>. </a:t>
                </a:r>
              </a:p>
            </p:txBody>
          </p:sp>
        </mc:Choice>
        <mc:Fallback xmlns="">
          <p:sp>
            <p:nvSpPr>
              <p:cNvPr id="13" name="Oval Callout 12">
                <a:extLst>
                  <a:ext uri="{FF2B5EF4-FFF2-40B4-BE49-F238E27FC236}">
                    <a16:creationId xmlns:a16="http://schemas.microsoft.com/office/drawing/2014/main" id="{C25DE185-2F24-55A7-9F37-351509CBF262}"/>
                  </a:ext>
                </a:extLst>
              </p:cNvPr>
              <p:cNvSpPr>
                <a:spLocks noRot="1" noChangeAspect="1" noMove="1" noResize="1" noEditPoints="1" noAdjustHandles="1" noChangeArrowheads="1" noChangeShapeType="1" noTextEdit="1"/>
              </p:cNvSpPr>
              <p:nvPr/>
            </p:nvSpPr>
            <p:spPr>
              <a:xfrm>
                <a:off x="9225367" y="1647242"/>
                <a:ext cx="3172091" cy="1251136"/>
              </a:xfrm>
              <a:prstGeom prst="wedgeEllipseCallout">
                <a:avLst>
                  <a:gd name="adj1" fmla="val -62541"/>
                  <a:gd name="adj2" fmla="val 1653"/>
                </a:avLst>
              </a:prstGeom>
              <a:blipFill>
                <a:blip r:embed="rId10"/>
                <a:stretch>
                  <a:fillRect/>
                </a:stretch>
              </a:blipFill>
              <a:ln>
                <a:no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0928815-9C50-9A5C-562E-CB156E2E8865}"/>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9AE12F8-9B19-1587-B864-5193E035E0BB}"/>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6" name="Rounded Rectangle 15">
                <a:extLst>
                  <a:ext uri="{FF2B5EF4-FFF2-40B4-BE49-F238E27FC236}">
                    <a16:creationId xmlns:a16="http://schemas.microsoft.com/office/drawing/2014/main" id="{99AE12F8-9B19-1587-B864-5193E035E0BB}"/>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11"/>
                <a:stretch>
                  <a:fillRect b="-85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575E93-AF79-34A4-CE38-96348D7E1BE9}"/>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B4575E93-AF79-34A4-CE38-96348D7E1BE9}"/>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137645-5509-AAAE-BEAC-20F8F59FC405}"/>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9" name="TextBox 18">
                <a:extLst>
                  <a:ext uri="{FF2B5EF4-FFF2-40B4-BE49-F238E27FC236}">
                    <a16:creationId xmlns:a16="http://schemas.microsoft.com/office/drawing/2014/main" id="{0E137645-5509-AAAE-BEAC-20F8F59FC405}"/>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564ED35-0A60-F63C-0A4F-745EB8064B50}"/>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7564ED35-0A60-F63C-0A4F-745EB8064B50}"/>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4"/>
                <a:stretch>
                  <a:fillRect b="-8108"/>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05509D25-FCFC-0299-D44C-F1C948446ADB}"/>
              </a:ext>
            </a:extLst>
          </p:cNvPr>
          <p:cNvSpPr/>
          <p:nvPr/>
        </p:nvSpPr>
        <p:spPr>
          <a:xfrm>
            <a:off x="7797611" y="3216626"/>
            <a:ext cx="4292453" cy="1365247"/>
          </a:xfrm>
          <a:prstGeom prst="roundRect">
            <a:avLst/>
          </a:prstGeom>
          <a:solidFill>
            <a:schemeClr val="tx2">
              <a:lumMod val="10000"/>
              <a:lumOff val="9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rgbClr val="C00000"/>
                </a:solidFill>
                <a:latin typeface="Candara" panose="020E0502030303020204" pitchFamily="34" charset="0"/>
              </a:rPr>
              <a:t>Anonymity:</a:t>
            </a:r>
            <a:r>
              <a:rPr lang="en-US" sz="2200" dirty="0">
                <a:solidFill>
                  <a:srgbClr val="C00000"/>
                </a:solidFill>
                <a:latin typeface="Candara" panose="020E0502030303020204" pitchFamily="34" charset="0"/>
              </a:rPr>
              <a:t> Even if issuer and verifier collude, cannot link/track the user.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D96485-85E7-044D-D252-5D97EC120330}"/>
                  </a:ext>
                </a:extLst>
              </p:cNvPr>
              <p:cNvSpPr txBox="1"/>
              <p:nvPr/>
            </p:nvSpPr>
            <p:spPr>
              <a:xfrm>
                <a:off x="6788535" y="3964178"/>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4" name="TextBox 23">
                <a:extLst>
                  <a:ext uri="{FF2B5EF4-FFF2-40B4-BE49-F238E27FC236}">
                    <a16:creationId xmlns:a16="http://schemas.microsoft.com/office/drawing/2014/main" id="{B5D96485-85E7-044D-D252-5D97EC120330}"/>
                  </a:ext>
                </a:extLst>
              </p:cNvPr>
              <p:cNvSpPr txBox="1">
                <a:spLocks noRot="1" noChangeAspect="1" noMove="1" noResize="1" noEditPoints="1" noAdjustHandles="1" noChangeArrowheads="1" noChangeShapeType="1" noTextEdit="1"/>
              </p:cNvSpPr>
              <p:nvPr/>
            </p:nvSpPr>
            <p:spPr>
              <a:xfrm>
                <a:off x="6788535" y="3964178"/>
                <a:ext cx="1066855" cy="461665"/>
              </a:xfrm>
              <a:prstGeom prst="rect">
                <a:avLst/>
              </a:prstGeom>
              <a:blipFill>
                <a:blip r:embed="rId1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6CB16AD-2CAB-FF59-BB32-110DD42E04A2}"/>
              </a:ext>
            </a:extLst>
          </p:cNvPr>
          <p:cNvCxnSpPr>
            <a:cxnSpLocks/>
          </p:cNvCxnSpPr>
          <p:nvPr/>
        </p:nvCxnSpPr>
        <p:spPr>
          <a:xfrm>
            <a:off x="4603917" y="2509808"/>
            <a:ext cx="2640851" cy="0"/>
          </a:xfrm>
          <a:prstGeom prst="straightConnector1">
            <a:avLst/>
          </a:prstGeom>
          <a:ln w="57150">
            <a:solidFill>
              <a:srgbClr val="C000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6" name="Graphic 25" descr="Exclamation mark with solid fill">
            <a:extLst>
              <a:ext uri="{FF2B5EF4-FFF2-40B4-BE49-F238E27FC236}">
                <a16:creationId xmlns:a16="http://schemas.microsoft.com/office/drawing/2014/main" id="{A63BCAE1-4E0A-D61E-4265-BCCAF90068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53800" y="3966610"/>
            <a:ext cx="914400" cy="914400"/>
          </a:xfrm>
          <a:prstGeom prst="rect">
            <a:avLst/>
          </a:prstGeom>
        </p:spPr>
      </p:pic>
      <mc:AlternateContent xmlns:mc="http://schemas.openxmlformats.org/markup-compatibility/2006" xmlns:a14="http://schemas.microsoft.com/office/drawing/2010/main">
        <mc:Choice Requires="a14">
          <p:sp>
            <p:nvSpPr>
              <p:cNvPr id="27" name="Oval Callout 26">
                <a:extLst>
                  <a:ext uri="{FF2B5EF4-FFF2-40B4-BE49-F238E27FC236}">
                    <a16:creationId xmlns:a16="http://schemas.microsoft.com/office/drawing/2014/main" id="{0B60BD39-381D-C5B9-E16E-5DF23E07DA79}"/>
                  </a:ext>
                </a:extLst>
              </p:cNvPr>
              <p:cNvSpPr/>
              <p:nvPr/>
            </p:nvSpPr>
            <p:spPr>
              <a:xfrm>
                <a:off x="7688460" y="4459390"/>
                <a:ext cx="4625249" cy="1634837"/>
              </a:xfrm>
              <a:prstGeom prst="wedgeEllipseCallout">
                <a:avLst>
                  <a:gd name="adj1" fmla="val -51473"/>
                  <a:gd name="adj2" fmla="val -5646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Here is a proof/token that I am authorized by </a:t>
                </a:r>
                <a14:m>
                  <m:oMath xmlns:m="http://schemas.openxmlformats.org/officeDocument/2006/math">
                    <m:r>
                      <a:rPr lang="en-US" sz="2000" i="1">
                        <a:solidFill>
                          <a:srgbClr val="C00000"/>
                        </a:solidFill>
                        <a:latin typeface="Cambria Math" panose="02040503050406030204" pitchFamily="18" charset="0"/>
                      </a:rPr>
                      <m:t>𝑠</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𝐼</m:t>
                        </m:r>
                      </m:sub>
                    </m:sSub>
                  </m:oMath>
                </a14:m>
                <a:r>
                  <a:rPr lang="en-US" sz="2000" dirty="0">
                    <a:solidFill>
                      <a:srgbClr val="C00000"/>
                    </a:solidFill>
                    <a:latin typeface="Candara" panose="020E0502030303020204" pitchFamily="34" charset="0"/>
                  </a:rPr>
                  <a:t>. </a:t>
                </a:r>
              </a:p>
            </p:txBody>
          </p:sp>
        </mc:Choice>
        <mc:Fallback xmlns="">
          <p:sp>
            <p:nvSpPr>
              <p:cNvPr id="27" name="Oval Callout 26">
                <a:extLst>
                  <a:ext uri="{FF2B5EF4-FFF2-40B4-BE49-F238E27FC236}">
                    <a16:creationId xmlns:a16="http://schemas.microsoft.com/office/drawing/2014/main" id="{0B60BD39-381D-C5B9-E16E-5DF23E07DA79}"/>
                  </a:ext>
                </a:extLst>
              </p:cNvPr>
              <p:cNvSpPr>
                <a:spLocks noRot="1" noChangeAspect="1" noMove="1" noResize="1" noEditPoints="1" noAdjustHandles="1" noChangeArrowheads="1" noChangeShapeType="1" noTextEdit="1"/>
              </p:cNvSpPr>
              <p:nvPr/>
            </p:nvSpPr>
            <p:spPr>
              <a:xfrm>
                <a:off x="7688460" y="4459390"/>
                <a:ext cx="4625249" cy="1634837"/>
              </a:xfrm>
              <a:prstGeom prst="wedgeEllipseCallout">
                <a:avLst>
                  <a:gd name="adj1" fmla="val -51473"/>
                  <a:gd name="adj2" fmla="val -56466"/>
                </a:avLst>
              </a:prstGeom>
              <a:blipFill>
                <a:blip r:embed="rId18"/>
                <a:stretch>
                  <a:fillRect/>
                </a:stretch>
              </a:blipFill>
              <a:ln>
                <a:no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8384E34-D124-09CA-F7C1-56C6CDFAA44B}"/>
              </a:ext>
            </a:extLst>
          </p:cNvPr>
          <p:cNvGrpSpPr/>
          <p:nvPr/>
        </p:nvGrpSpPr>
        <p:grpSpPr>
          <a:xfrm rot="16200000">
            <a:off x="6201442" y="3414997"/>
            <a:ext cx="1299615" cy="1257689"/>
            <a:chOff x="5387410" y="3205778"/>
            <a:chExt cx="1299615" cy="1257689"/>
          </a:xfrm>
        </p:grpSpPr>
        <p:cxnSp>
          <p:nvCxnSpPr>
            <p:cNvPr id="14" name="Straight Arrow Connector 13">
              <a:extLst>
                <a:ext uri="{FF2B5EF4-FFF2-40B4-BE49-F238E27FC236}">
                  <a16:creationId xmlns:a16="http://schemas.microsoft.com/office/drawing/2014/main" id="{11BF5EEF-F398-BBE9-1857-A795C6B5C4AC}"/>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03AD3D3-A673-187F-AD9A-6A022A94628C}"/>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1028" name="Picture 4" descr="Cloudflare supports Privacy Pass">
            <a:extLst>
              <a:ext uri="{FF2B5EF4-FFF2-40B4-BE49-F238E27FC236}">
                <a16:creationId xmlns:a16="http://schemas.microsoft.com/office/drawing/2014/main" id="{1DD4D9C6-2EF0-C3A9-24DE-9665997D8AC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571" t="27271" r="571" b="26964"/>
          <a:stretch>
            <a:fillRect/>
          </a:stretch>
        </p:blipFill>
        <p:spPr bwMode="auto">
          <a:xfrm>
            <a:off x="8878745" y="341583"/>
            <a:ext cx="2963014" cy="86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3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6" grpId="0" animBg="1"/>
      <p:bldP spid="18" grpId="0"/>
      <p:bldP spid="19" grpId="0"/>
      <p:bldP spid="20" grpId="0"/>
      <p:bldP spid="23" grpId="0" animBg="1"/>
      <p:bldP spid="24"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7A74-2CFB-B3F6-D803-54837C8BC82F}"/>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AA0C6F-A311-FEFD-BC73-5975AD94153C}"/>
                  </a:ext>
                </a:extLst>
              </p:cNvPr>
              <p:cNvSpPr>
                <a:spLocks noGrp="1"/>
              </p:cNvSpPr>
              <p:nvPr>
                <p:ph idx="1"/>
              </p:nvPr>
            </p:nvSpPr>
            <p:spPr>
              <a:xfrm>
                <a:off x="838200" y="1690688"/>
                <a:ext cx="10515600" cy="4802187"/>
              </a:xfrm>
            </p:spPr>
            <p:txBody>
              <a:bodyPr>
                <a:normAutofit fontScale="92500" lnSpcReduction="10000"/>
              </a:bodyPr>
              <a:lstStyle/>
              <a:p>
                <a:r>
                  <a:rPr lang="en-US" sz="3200" dirty="0"/>
                  <a:t>Asymptotic efficiencies in </a:t>
                </a:r>
                <a14:m>
                  <m:oMath xmlns:m="http://schemas.openxmlformats.org/officeDocument/2006/math">
                    <m:r>
                      <a:rPr lang="en-US" sz="3200" i="1" dirty="0">
                        <a:latin typeface="Cambria Math" panose="02040503050406030204" pitchFamily="18" charset="0"/>
                      </a:rPr>
                      <m:t>𝑘</m:t>
                    </m:r>
                    <m:r>
                      <a:rPr lang="en-US" sz="3200" i="1" dirty="0">
                        <a:latin typeface="Cambria Math" panose="02040503050406030204" pitchFamily="18" charset="0"/>
                      </a:rPr>
                      <m:t>≫</m:t>
                    </m:r>
                    <m:r>
                      <a:rPr lang="en-US" sz="3200" i="1" dirty="0">
                        <a:latin typeface="Cambria Math" panose="02040503050406030204" pitchFamily="18" charset="0"/>
                      </a:rPr>
                      <m:t>𝑁</m:t>
                    </m:r>
                  </m:oMath>
                </a14:m>
                <a:r>
                  <a:rPr lang="en-US" sz="3200" dirty="0"/>
                  <a:t> (e.g., </a:t>
                </a:r>
                <a14:m>
                  <m:oMath xmlns:m="http://schemas.openxmlformats.org/officeDocument/2006/math">
                    <m:r>
                      <a:rPr lang="en-US" sz="3200" i="1" dirty="0">
                        <a:latin typeface="Cambria Math" panose="02040503050406030204" pitchFamily="18" charset="0"/>
                      </a:rPr>
                      <m:t>𝑘</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20</m:t>
                        </m:r>
                      </m:sup>
                    </m:sSup>
                    <m:r>
                      <a:rPr lang="en-US" sz="3200" b="0" i="1" dirty="0" smtClean="0">
                        <a:latin typeface="Cambria Math" panose="02040503050406030204" pitchFamily="18" charset="0"/>
                      </a:rPr>
                      <m:t>,</m:t>
                    </m:r>
                  </m:oMath>
                </a14:m>
                <a:r>
                  <a:rPr lang="en-US" sz="3200" dirty="0"/>
                  <a:t> </a:t>
                </a:r>
                <a14:m>
                  <m:oMath xmlns:m="http://schemas.openxmlformats.org/officeDocument/2006/math">
                    <m:r>
                      <a:rPr lang="en-US" sz="3200" i="1" dirty="0">
                        <a:latin typeface="Cambria Math" panose="02040503050406030204" pitchFamily="18" charset="0"/>
                      </a:rPr>
                      <m:t>𝑁</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10</m:t>
                        </m:r>
                      </m:sup>
                    </m:sSup>
                  </m:oMath>
                </a14:m>
                <a:r>
                  <a:rPr lang="en-US" sz="3200" dirty="0"/>
                  <a:t>)</a:t>
                </a:r>
                <a:br>
                  <a:rPr lang="en-US" sz="3200" dirty="0"/>
                </a:br>
                <a:endParaRPr lang="en-US" sz="3200" dirty="0"/>
              </a:p>
              <a:p>
                <a:endParaRPr lang="en-US" sz="3200" dirty="0"/>
              </a:p>
              <a:p>
                <a:endParaRPr lang="en-US" sz="3200" dirty="0"/>
              </a:p>
              <a:p>
                <a:endParaRPr lang="en-US" sz="3200" dirty="0"/>
              </a:p>
              <a:p>
                <a:endParaRPr lang="en-US" sz="3200" dirty="0"/>
              </a:p>
              <a:p>
                <a:r>
                  <a:rPr lang="en-US" sz="3200" dirty="0"/>
                  <a:t>Omitted properties:</a:t>
                </a:r>
              </a:p>
              <a:p>
                <a:pPr lvl="1"/>
                <a:r>
                  <a:rPr lang="en-US" sz="2800" b="1" dirty="0" err="1">
                    <a:solidFill>
                      <a:srgbClr val="C00000"/>
                    </a:solidFill>
                    <a:latin typeface="Candara" panose="020E0502030303020204" pitchFamily="34" charset="0"/>
                  </a:rPr>
                  <a:t>Linkability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Double-spender can be identified</a:t>
                </a:r>
              </a:p>
              <a:p>
                <a:pPr lvl="1"/>
                <a:r>
                  <a:rPr lang="en-US" sz="2800" b="1" dirty="0" err="1">
                    <a:solidFill>
                      <a:srgbClr val="C00000"/>
                    </a:solidFill>
                    <a:latin typeface="Candara" panose="020E0502030303020204" pitchFamily="34" charset="0"/>
                  </a:rPr>
                  <a:t>Exculpability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Malicious users (even when colluding with issuer) cannot frame honest users of double spending</a:t>
                </a:r>
              </a:p>
            </p:txBody>
          </p:sp>
        </mc:Choice>
        <mc:Fallback xmlns="">
          <p:sp>
            <p:nvSpPr>
              <p:cNvPr id="3" name="Content Placeholder 2">
                <a:extLst>
                  <a:ext uri="{FF2B5EF4-FFF2-40B4-BE49-F238E27FC236}">
                    <a16:creationId xmlns:a16="http://schemas.microsoft.com/office/drawing/2014/main" id="{78AA0C6F-A311-FEFD-BC73-5975AD94153C}"/>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3"/>
                <a:stretch>
                  <a:fillRect l="-1206" t="-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7311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731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373114">
                    <a:tc>
                      <a:txBody>
                        <a:bodyPr/>
                        <a:lstStyle/>
                        <a:p>
                          <a:r>
                            <a:rPr lang="en-US" sz="2400" dirty="0"/>
                            <a:t>Strawman</a:t>
                          </a:r>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rgbClr val="F3E7E7">
                            <a:alpha val="80000"/>
                          </a:srgb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𝑁</m:t>
                                            </m:r>
                                          </m:e>
                                        </m:func>
                                      </m:e>
                                    </m:func>
                                  </m:e>
                                </m:d>
                              </m:oMath>
                            </m:oMathPara>
                          </a14:m>
                          <a:endParaRPr lang="en-US" sz="1900" dirty="0"/>
                        </a:p>
                      </a:txBody>
                      <a:tcPr anchor="ctr"/>
                    </a:tc>
                    <a:extLst>
                      <a:ext uri="{0D108BD9-81ED-4DB2-BD59-A6C34878D82A}">
                        <a16:rowId xmlns:a16="http://schemas.microsoft.com/office/drawing/2014/main" val="4249803019"/>
                      </a:ext>
                    </a:extLst>
                  </a:tr>
                  <a:tr h="373114">
                    <a:tc>
                      <a:txBody>
                        <a:bodyPr/>
                        <a:lstStyle/>
                        <a:p>
                          <a:r>
                            <a:rPr lang="en-US" sz="2400" b="1" dirty="0">
                              <a:solidFill>
                                <a:srgbClr val="C00000"/>
                              </a:solidFill>
                            </a:rPr>
                            <a:t>Ours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func>
                                  <m:funcPr>
                                    <m:ctrlPr>
                                      <a:rPr lang="en-US" sz="1900" b="0" i="1" smtClean="0">
                                        <a:latin typeface="Cambria Math" panose="02040503050406030204" pitchFamily="18" charset="0"/>
                                      </a:rPr>
                                    </m:ctrlPr>
                                  </m:funcPr>
                                  <m:fName>
                                    <m:sSup>
                                      <m:sSupPr>
                                        <m:ctrlPr>
                                          <a:rPr lang="en-US" sz="1900" b="0" i="1" smtClean="0">
                                            <a:latin typeface="Cambria Math" panose="02040503050406030204" pitchFamily="18" charset="0"/>
                                          </a:rPr>
                                        </m:ctrlPr>
                                      </m:sSupPr>
                                      <m:e>
                                        <m:r>
                                          <m:rPr>
                                            <m:sty m:val="p"/>
                                          </m:rPr>
                                          <a:rPr lang="en-US" sz="1900" b="0" i="0" smtClean="0">
                                            <a:latin typeface="Cambria Math" panose="02040503050406030204" pitchFamily="18" charset="0"/>
                                          </a:rPr>
                                          <m:t>log</m:t>
                                        </m:r>
                                      </m:e>
                                      <m:sup>
                                        <m:r>
                                          <a:rPr lang="en-US" sz="1900" b="0" i="1" smtClean="0">
                                            <a:latin typeface="Cambria Math" panose="02040503050406030204" pitchFamily="18" charset="0"/>
                                          </a:rPr>
                                          <m:t>2</m:t>
                                        </m:r>
                                      </m:sup>
                                    </m:sSup>
                                  </m:fName>
                                  <m:e>
                                    <m:r>
                                      <a:rPr lang="en-US" sz="1900" b="0" i="1" smtClean="0">
                                        <a:latin typeface="Cambria Math" panose="02040503050406030204" pitchFamily="18" charset="0"/>
                                      </a:rPr>
                                      <m:t>𝑘</m:t>
                                    </m:r>
                                  </m:e>
                                </m:func>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log</m:t>
                                </m:r>
                                <m:r>
                                  <a:rPr lang="en-US" sz="1900" b="0" i="1" smtClean="0">
                                    <a:latin typeface="Cambria Math" panose="02040503050406030204" pitchFamily="18" charset="0"/>
                                  </a:rPr>
                                  <m:t>⁡</m:t>
                                </m:r>
                                <m:r>
                                  <a:rPr lang="en-US" sz="1900" b="0" i="1" smtClean="0">
                                    <a:latin typeface="Cambria Math" panose="02040503050406030204" pitchFamily="18" charset="0"/>
                                  </a:rPr>
                                  <m:t>𝑁</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𝜆</m:t>
                                        </m:r>
                                      </m:e>
                                    </m:func>
                                  </m:e>
                                </m:d>
                              </m:oMath>
                            </m:oMathPara>
                          </a14:m>
                          <a:endParaRPr lang="en-US" sz="1900" dirty="0"/>
                        </a:p>
                      </a:txBody>
                      <a:tcPr anchor="ctr">
                        <a:solidFill>
                          <a:schemeClr val="accent2">
                            <a:lumMod val="20000"/>
                            <a:lumOff val="80000"/>
                          </a:schemeClr>
                        </a:solidFill>
                      </a:tcPr>
                    </a:tc>
                    <a:extLst>
                      <a:ext uri="{0D108BD9-81ED-4DB2-BD59-A6C34878D82A}">
                        <a16:rowId xmlns:a16="http://schemas.microsoft.com/office/drawing/2014/main" val="520163459"/>
                      </a:ext>
                    </a:extLst>
                  </a:tr>
                </a:tbl>
              </a:graphicData>
            </a:graphic>
          </p:graphicFrame>
        </mc:Choice>
        <mc:Fallback xmlns="">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810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81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457200">
                    <a:tc>
                      <a:txBody>
                        <a:bodyPr/>
                        <a:lstStyle/>
                        <a:p>
                          <a:r>
                            <a:rPr lang="en-US" sz="2400" dirty="0"/>
                            <a:t>Strawman</a:t>
                          </a:r>
                        </a:p>
                      </a:txBody>
                      <a:tcPr anchor="ctr"/>
                    </a:tc>
                    <a:tc>
                      <a:txBody>
                        <a:bodyPr/>
                        <a:lstStyle/>
                        <a:p>
                          <a:endParaRPr lang="en-US"/>
                        </a:p>
                      </a:txBody>
                      <a:tcPr anchor="ctr">
                        <a:blipFill>
                          <a:blip r:embed="rId4"/>
                          <a:stretch>
                            <a:fillRect l="-80128" t="-170270" r="-326923" b="-124324"/>
                          </a:stretch>
                        </a:blipFill>
                      </a:tcPr>
                    </a:tc>
                    <a:tc>
                      <a:txBody>
                        <a:bodyPr/>
                        <a:lstStyle/>
                        <a:p>
                          <a:endParaRPr lang="en-US"/>
                        </a:p>
                      </a:txBody>
                      <a:tcPr anchor="ctr">
                        <a:blipFill>
                          <a:blip r:embed="rId4"/>
                          <a:stretch>
                            <a:fillRect l="-355696" t="-170270" r="-545570" b="-124324"/>
                          </a:stretch>
                        </a:blipFill>
                      </a:tcPr>
                    </a:tc>
                    <a:tc>
                      <a:txBody>
                        <a:bodyPr/>
                        <a:lstStyle/>
                        <a:p>
                          <a:endParaRPr lang="en-US"/>
                        </a:p>
                      </a:txBody>
                      <a:tcPr anchor="ctr">
                        <a:blipFill>
                          <a:blip r:embed="rId4"/>
                          <a:stretch>
                            <a:fillRect l="-258993" t="-170270" r="-210072" b="-124324"/>
                          </a:stretch>
                        </a:blipFill>
                      </a:tcPr>
                    </a:tc>
                    <a:tc>
                      <a:txBody>
                        <a:bodyPr/>
                        <a:lstStyle/>
                        <a:p>
                          <a:endParaRPr lang="en-US"/>
                        </a:p>
                      </a:txBody>
                      <a:tcPr anchor="ctr">
                        <a:blipFill>
                          <a:blip r:embed="rId4"/>
                          <a:stretch>
                            <a:fillRect l="-353901" t="-170270" r="-107092" b="-124324"/>
                          </a:stretch>
                        </a:blipFill>
                      </a:tcPr>
                    </a:tc>
                    <a:tc>
                      <a:txBody>
                        <a:bodyPr/>
                        <a:lstStyle/>
                        <a:p>
                          <a:endParaRPr lang="en-US"/>
                        </a:p>
                      </a:txBody>
                      <a:tcPr anchor="ctr">
                        <a:blipFill>
                          <a:blip r:embed="rId4"/>
                          <a:stretch>
                            <a:fillRect l="-429530" t="-170270" r="-1342" b="-124324"/>
                          </a:stretch>
                        </a:blipFill>
                      </a:tcPr>
                    </a:tc>
                    <a:extLst>
                      <a:ext uri="{0D108BD9-81ED-4DB2-BD59-A6C34878D82A}">
                        <a16:rowId xmlns:a16="http://schemas.microsoft.com/office/drawing/2014/main" val="4249803019"/>
                      </a:ext>
                    </a:extLst>
                  </a:tr>
                  <a:tr h="457200">
                    <a:tc>
                      <a:txBody>
                        <a:bodyPr/>
                        <a:lstStyle/>
                        <a:p>
                          <a:r>
                            <a:rPr lang="en-US" sz="2400" b="1" dirty="0">
                              <a:solidFill>
                                <a:srgbClr val="C00000"/>
                              </a:solidFill>
                            </a:rPr>
                            <a:t>Ours</a:t>
                          </a:r>
                        </a:p>
                      </a:txBody>
                      <a:tcPr anchor="ctr"/>
                    </a:tc>
                    <a:tc>
                      <a:txBody>
                        <a:bodyPr/>
                        <a:lstStyle/>
                        <a:p>
                          <a:endParaRPr lang="en-US"/>
                        </a:p>
                      </a:txBody>
                      <a:tcPr anchor="ctr">
                        <a:blipFill>
                          <a:blip r:embed="rId4"/>
                          <a:stretch>
                            <a:fillRect l="-80128" t="-277778" r="-326923" b="-27778"/>
                          </a:stretch>
                        </a:blipFill>
                      </a:tcPr>
                    </a:tc>
                    <a:tc>
                      <a:txBody>
                        <a:bodyPr/>
                        <a:lstStyle/>
                        <a:p>
                          <a:endParaRPr lang="en-US"/>
                        </a:p>
                      </a:txBody>
                      <a:tcPr anchor="ctr">
                        <a:blipFill>
                          <a:blip r:embed="rId4"/>
                          <a:stretch>
                            <a:fillRect l="-355696" t="-277778" r="-545570" b="-27778"/>
                          </a:stretch>
                        </a:blipFill>
                      </a:tcPr>
                    </a:tc>
                    <a:tc>
                      <a:txBody>
                        <a:bodyPr/>
                        <a:lstStyle/>
                        <a:p>
                          <a:endParaRPr lang="en-US"/>
                        </a:p>
                      </a:txBody>
                      <a:tcPr anchor="ctr">
                        <a:blipFill>
                          <a:blip r:embed="rId4"/>
                          <a:stretch>
                            <a:fillRect l="-258993" t="-277778" r="-210072" b="-27778"/>
                          </a:stretch>
                        </a:blipFill>
                      </a:tcPr>
                    </a:tc>
                    <a:tc>
                      <a:txBody>
                        <a:bodyPr/>
                        <a:lstStyle/>
                        <a:p>
                          <a:endParaRPr lang="en-US"/>
                        </a:p>
                      </a:txBody>
                      <a:tcPr anchor="ctr">
                        <a:blipFill>
                          <a:blip r:embed="rId4"/>
                          <a:stretch>
                            <a:fillRect l="-353901" t="-277778" r="-107092" b="-27778"/>
                          </a:stretch>
                        </a:blipFill>
                      </a:tcPr>
                    </a:tc>
                    <a:tc>
                      <a:txBody>
                        <a:bodyPr/>
                        <a:lstStyle/>
                        <a:p>
                          <a:endParaRPr lang="en-US"/>
                        </a:p>
                      </a:txBody>
                      <a:tcPr anchor="ctr">
                        <a:blipFill>
                          <a:blip r:embed="rId4"/>
                          <a:stretch>
                            <a:fillRect l="-429530" t="-277778" r="-1342" b="-27778"/>
                          </a:stretch>
                        </a:blipFill>
                      </a:tcPr>
                    </a:tc>
                    <a:extLst>
                      <a:ext uri="{0D108BD9-81ED-4DB2-BD59-A6C34878D82A}">
                        <a16:rowId xmlns:a16="http://schemas.microsoft.com/office/drawing/2014/main" val="520163459"/>
                      </a:ext>
                    </a:extLst>
                  </a:tr>
                </a:tbl>
              </a:graphicData>
            </a:graphic>
          </p:graphicFrame>
        </mc:Fallback>
      </mc:AlternateContent>
      <p:sp>
        <p:nvSpPr>
          <p:cNvPr id="5" name="TextBox 4">
            <a:extLst>
              <a:ext uri="{FF2B5EF4-FFF2-40B4-BE49-F238E27FC236}">
                <a16:creationId xmlns:a16="http://schemas.microsoft.com/office/drawing/2014/main" id="{C8B85B33-E836-3474-9AAA-43E0A6D44973}"/>
              </a:ext>
            </a:extLst>
          </p:cNvPr>
          <p:cNvSpPr txBox="1"/>
          <p:nvPr/>
        </p:nvSpPr>
        <p:spPr>
          <a:xfrm>
            <a:off x="7010400" y="3276602"/>
            <a:ext cx="543739" cy="523220"/>
          </a:xfrm>
          <a:prstGeom prst="rect">
            <a:avLst/>
          </a:prstGeom>
          <a:noFill/>
        </p:spPr>
        <p:txBody>
          <a:bodyPr wrap="none" rtlCol="0">
            <a:spAutoFit/>
          </a:bodyPr>
          <a:lstStyle/>
          <a:p>
            <a:r>
              <a:rPr lang="en-US" sz="2800" dirty="0"/>
              <a:t>❌</a:t>
            </a:r>
          </a:p>
        </p:txBody>
      </p:sp>
      <p:sp>
        <p:nvSpPr>
          <p:cNvPr id="6" name="TextBox 5">
            <a:extLst>
              <a:ext uri="{FF2B5EF4-FFF2-40B4-BE49-F238E27FC236}">
                <a16:creationId xmlns:a16="http://schemas.microsoft.com/office/drawing/2014/main" id="{8644A8A1-2ACC-3479-1EBA-38E197A07196}"/>
              </a:ext>
            </a:extLst>
          </p:cNvPr>
          <p:cNvSpPr txBox="1"/>
          <p:nvPr/>
        </p:nvSpPr>
        <p:spPr>
          <a:xfrm>
            <a:off x="7010400" y="3906200"/>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18087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46C6-4114-679C-5A66-169009D1253F}"/>
              </a:ext>
            </a:extLst>
          </p:cNvPr>
          <p:cNvSpPr>
            <a:spLocks noGrp="1"/>
          </p:cNvSpPr>
          <p:nvPr>
            <p:ph type="title"/>
          </p:nvPr>
        </p:nvSpPr>
        <p:spPr/>
        <p:txBody>
          <a:bodyPr/>
          <a:lstStyle/>
          <a:p>
            <a:r>
              <a:rPr lang="en-US" dirty="0"/>
              <a:t>Future Directions</a:t>
            </a:r>
            <a:endParaRPr lang="en-US" dirty="0">
              <a:latin typeface="Candara" panose="020E0502030303020204" pitchFamily="34" charset="0"/>
            </a:endParaRPr>
          </a:p>
        </p:txBody>
      </p:sp>
      <p:sp>
        <p:nvSpPr>
          <p:cNvPr id="3" name="Content Placeholder 2">
            <a:extLst>
              <a:ext uri="{FF2B5EF4-FFF2-40B4-BE49-F238E27FC236}">
                <a16:creationId xmlns:a16="http://schemas.microsoft.com/office/drawing/2014/main" id="{9B610531-4A3B-9442-A703-A13CBF9E0AA5}"/>
              </a:ext>
            </a:extLst>
          </p:cNvPr>
          <p:cNvSpPr>
            <a:spLocks noGrp="1"/>
          </p:cNvSpPr>
          <p:nvPr>
            <p:ph idx="1"/>
          </p:nvPr>
        </p:nvSpPr>
        <p:spPr>
          <a:xfrm>
            <a:off x="838200" y="1825625"/>
            <a:ext cx="10515600" cy="3736079"/>
          </a:xfrm>
        </p:spPr>
        <p:txBody>
          <a:bodyPr/>
          <a:lstStyle/>
          <a:p>
            <a:r>
              <a:rPr lang="en-US" dirty="0">
                <a:latin typeface="Candara" panose="020E0502030303020204" pitchFamily="34" charset="0"/>
              </a:rPr>
              <a:t>Can we get a more efficient construction?</a:t>
            </a:r>
          </a:p>
          <a:p>
            <a:pPr lvl="1"/>
            <a:r>
              <a:rPr lang="en-US" dirty="0">
                <a:latin typeface="Candara" panose="020E0502030303020204" pitchFamily="34" charset="0"/>
              </a:rPr>
              <a:t>Using stronger models (AGM or GGM)?</a:t>
            </a:r>
          </a:p>
          <a:p>
            <a:pPr lvl="1"/>
            <a:r>
              <a:rPr lang="en-US" dirty="0">
                <a:latin typeface="Candara" panose="020E0502030303020204" pitchFamily="34" charset="0"/>
              </a:rPr>
              <a:t>Shorter proofs but more computation overhead, e.g., Plonk?</a:t>
            </a:r>
          </a:p>
          <a:p>
            <a:pPr lvl="1"/>
            <a:r>
              <a:rPr lang="en-US" dirty="0">
                <a:latin typeface="Candara" panose="020E0502030303020204" pitchFamily="34" charset="0"/>
              </a:rPr>
              <a:t>Avoiding structure-preserving signatures?</a:t>
            </a:r>
          </a:p>
          <a:p>
            <a:r>
              <a:rPr lang="en-US" dirty="0">
                <a:latin typeface="Candara" panose="020E0502030303020204" pitchFamily="34" charset="0"/>
              </a:rPr>
              <a:t>Implementations?</a:t>
            </a:r>
          </a:p>
          <a:p>
            <a:r>
              <a:rPr lang="en-US" dirty="0">
                <a:latin typeface="Candara" panose="020E0502030303020204" pitchFamily="34" charset="0"/>
              </a:rPr>
              <a:t>Best-of-both-worlds: Everlasting anonymity + Post-Quantum unforgeability?</a:t>
            </a:r>
          </a:p>
        </p:txBody>
      </p:sp>
      <p:sp>
        <p:nvSpPr>
          <p:cNvPr id="4" name="TextBox 3">
            <a:extLst>
              <a:ext uri="{FF2B5EF4-FFF2-40B4-BE49-F238E27FC236}">
                <a16:creationId xmlns:a16="http://schemas.microsoft.com/office/drawing/2014/main" id="{BE368FEB-338E-6E4A-B05F-0D2B22E38137}"/>
              </a:ext>
            </a:extLst>
          </p:cNvPr>
          <p:cNvSpPr txBox="1"/>
          <p:nvPr/>
        </p:nvSpPr>
        <p:spPr>
          <a:xfrm>
            <a:off x="8061960" y="5107880"/>
            <a:ext cx="3732411" cy="1384995"/>
          </a:xfrm>
          <a:prstGeom prst="rect">
            <a:avLst/>
          </a:prstGeom>
          <a:noFill/>
        </p:spPr>
        <p:txBody>
          <a:bodyPr wrap="square" rtlCol="0">
            <a:spAutoFit/>
          </a:bodyPr>
          <a:lstStyle/>
          <a:p>
            <a:r>
              <a:rPr lang="en-US" sz="2800" b="1" dirty="0">
                <a:solidFill>
                  <a:srgbClr val="C00000"/>
                </a:solidFill>
                <a:latin typeface="Candara" panose="020E0502030303020204" pitchFamily="34" charset="0"/>
              </a:rPr>
              <a:t>Thank you!! </a:t>
            </a:r>
            <a:br>
              <a:rPr lang="en-US" sz="2800" b="1" dirty="0">
                <a:solidFill>
                  <a:srgbClr val="C00000"/>
                </a:solidFill>
                <a:latin typeface="Candara" panose="020E0502030303020204" pitchFamily="34" charset="0"/>
              </a:rPr>
            </a:br>
            <a:r>
              <a:rPr lang="en-US" sz="2800" b="1" dirty="0">
                <a:solidFill>
                  <a:srgbClr val="C00000"/>
                </a:solidFill>
                <a:latin typeface="Candara" panose="020E0502030303020204" pitchFamily="34" charset="0"/>
              </a:rPr>
              <a:t>Please check out</a:t>
            </a:r>
            <a:br>
              <a:rPr lang="en-US" sz="2800" b="1" dirty="0">
                <a:solidFill>
                  <a:srgbClr val="C00000"/>
                </a:solidFill>
                <a:latin typeface="Candara" panose="020E0502030303020204" pitchFamily="34" charset="0"/>
              </a:rPr>
            </a:br>
            <a:r>
              <a:rPr lang="en-US" sz="2800" b="1" dirty="0" err="1">
                <a:solidFill>
                  <a:srgbClr val="C00000"/>
                </a:solidFill>
                <a:latin typeface="Candara" panose="020E0502030303020204" pitchFamily="34" charset="0"/>
              </a:rPr>
              <a:t>ePrint</a:t>
            </a:r>
            <a:r>
              <a:rPr lang="en-US" sz="2800" b="1" dirty="0">
                <a:solidFill>
                  <a:srgbClr val="C00000"/>
                </a:solidFill>
                <a:latin typeface="Candara" panose="020E0502030303020204" pitchFamily="34" charset="0"/>
              </a:rPr>
              <a:t>: 2025/1030</a:t>
            </a:r>
          </a:p>
        </p:txBody>
      </p:sp>
    </p:spTree>
    <p:extLst>
      <p:ext uri="{BB962C8B-B14F-4D97-AF65-F5344CB8AC3E}">
        <p14:creationId xmlns:p14="http://schemas.microsoft.com/office/powerpoint/2010/main" val="393221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A19BF2D-D047-B4CC-3979-F47544728B4F}"/>
              </a:ext>
            </a:extLst>
          </p:cNvPr>
          <p:cNvPicPr>
            <a:picLocks noChangeAspect="1"/>
          </p:cNvPicPr>
          <p:nvPr/>
        </p:nvPicPr>
        <p:blipFill>
          <a:blip r:embed="rId3"/>
          <a:srcRect l="6991" t="2543" r="27626" b="10149"/>
          <a:stretch>
            <a:fillRect/>
          </a:stretch>
        </p:blipFill>
        <p:spPr>
          <a:xfrm>
            <a:off x="7354667" y="2125952"/>
            <a:ext cx="1494847" cy="1330742"/>
          </a:xfrm>
          <a:prstGeom prst="rect">
            <a:avLst/>
          </a:prstGeom>
        </p:spPr>
      </p:pic>
      <p:pic>
        <p:nvPicPr>
          <p:cNvPr id="15" name="Picture 14">
            <a:extLst>
              <a:ext uri="{FF2B5EF4-FFF2-40B4-BE49-F238E27FC236}">
                <a16:creationId xmlns:a16="http://schemas.microsoft.com/office/drawing/2014/main" id="{CAE9AACF-3625-321A-2660-A54B27F95CBA}"/>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4" name="Picture 3" descr="A cartoon kangaroo holding a computer&#10;&#10;AI-generated content may be incorrect.">
            <a:extLst>
              <a:ext uri="{FF2B5EF4-FFF2-40B4-BE49-F238E27FC236}">
                <a16:creationId xmlns:a16="http://schemas.microsoft.com/office/drawing/2014/main" id="{BAE4EFE1-7964-D343-E87B-F8D704B051CA}"/>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01C3DA2C-FAC5-7D91-5376-27B52E96ED53}"/>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2" name="Rounded Rectangle 11">
                <a:extLst>
                  <a:ext uri="{FF2B5EF4-FFF2-40B4-BE49-F238E27FC236}">
                    <a16:creationId xmlns:a16="http://schemas.microsoft.com/office/drawing/2014/main" id="{01C3DA2C-FAC5-7D91-5376-27B52E96ED53}"/>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6"/>
                <a:stretch>
                  <a:fillRect b="-851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BAE6566-8537-0E96-28A0-27C89D723855}"/>
              </a:ext>
            </a:extLst>
          </p:cNvPr>
          <p:cNvSpPr>
            <a:spLocks noGrp="1"/>
          </p:cNvSpPr>
          <p:nvPr>
            <p:ph type="title"/>
          </p:nvPr>
        </p:nvSpPr>
        <p:spPr/>
        <p:txBody>
          <a:bodyPr/>
          <a:lstStyle/>
          <a:p>
            <a:r>
              <a:rPr lang="en-US" dirty="0">
                <a:latin typeface="Candara" panose="020E0502030303020204" pitchFamily="34" charset="0"/>
              </a:rPr>
              <a:t>Rate-Limitation</a:t>
            </a:r>
          </a:p>
        </p:txBody>
      </p:sp>
      <p:sp>
        <p:nvSpPr>
          <p:cNvPr id="8" name="TextBox 7">
            <a:extLst>
              <a:ext uri="{FF2B5EF4-FFF2-40B4-BE49-F238E27FC236}">
                <a16:creationId xmlns:a16="http://schemas.microsoft.com/office/drawing/2014/main" id="{7131A9C5-E5E3-56ED-D130-96854C937DEA}"/>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D3AE7C92-C975-C176-1D0E-C7E21BBDEEB2}"/>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4E88A6B8-564C-56C8-F811-B5D4AAA1E8FC}"/>
              </a:ext>
            </a:extLst>
          </p:cNvPr>
          <p:cNvSpPr txBox="1"/>
          <p:nvPr/>
        </p:nvSpPr>
        <p:spPr>
          <a:xfrm>
            <a:off x="7463245" y="1299084"/>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1B98864F-8635-6135-BB6C-5833F8AB2710}"/>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962CB87-B36E-0447-D5E4-434119F5E45A}"/>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26ED7B-2332-FCF7-FCAA-E786A0A1EF35}"/>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6" name="TextBox 15">
                <a:extLst>
                  <a:ext uri="{FF2B5EF4-FFF2-40B4-BE49-F238E27FC236}">
                    <a16:creationId xmlns:a16="http://schemas.microsoft.com/office/drawing/2014/main" id="{3126ED7B-2332-FCF7-FCAA-E786A0A1EF35}"/>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6C9088-FB24-58FA-89F9-3FC6FF5E0AFA}"/>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7" name="TextBox 16">
                <a:extLst>
                  <a:ext uri="{FF2B5EF4-FFF2-40B4-BE49-F238E27FC236}">
                    <a16:creationId xmlns:a16="http://schemas.microsoft.com/office/drawing/2014/main" id="{996C9088-FB24-58FA-89F9-3FC6FF5E0AFA}"/>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BD559C-22BD-E182-F605-C7B6D3682601}"/>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86BD559C-22BD-E182-F605-C7B6D3682601}"/>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DA7A11-79AF-4EE1-E42F-B7813925E2C8}"/>
                  </a:ext>
                </a:extLst>
              </p:cNvPr>
              <p:cNvSpPr txBox="1"/>
              <p:nvPr/>
            </p:nvSpPr>
            <p:spPr>
              <a:xfrm>
                <a:off x="6808877" y="4142164"/>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14DA7A11-79AF-4EE1-E42F-B7813925E2C8}"/>
                  </a:ext>
                </a:extLst>
              </p:cNvPr>
              <p:cNvSpPr txBox="1">
                <a:spLocks noRot="1" noChangeAspect="1" noMove="1" noResize="1" noEditPoints="1" noAdjustHandles="1" noChangeArrowheads="1" noChangeShapeType="1" noTextEdit="1"/>
              </p:cNvSpPr>
              <p:nvPr/>
            </p:nvSpPr>
            <p:spPr>
              <a:xfrm>
                <a:off x="6808877" y="4142164"/>
                <a:ext cx="1066855"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6B40AD29-FFF8-AA61-A514-B2A971A8625A}"/>
                  </a:ext>
                </a:extLst>
              </p:cNvPr>
              <p:cNvSpPr/>
              <p:nvPr/>
            </p:nvSpPr>
            <p:spPr>
              <a:xfrm>
                <a:off x="337415" y="3627098"/>
                <a:ext cx="3744263" cy="1606405"/>
              </a:xfrm>
              <a:prstGeom prst="wedgeRoundRectCallout">
                <a:avLst>
                  <a:gd name="adj1" fmla="val 81524"/>
                  <a:gd name="adj2" fmla="val 69586"/>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Candara" panose="020E0502030303020204" pitchFamily="34" charset="0"/>
                  </a:rPr>
                  <a:t>Unforgeability: </a:t>
                </a:r>
                <a:r>
                  <a:rPr lang="en-US" sz="2000" dirty="0">
                    <a:solidFill>
                      <a:srgbClr val="C00000"/>
                    </a:solidFill>
                    <a:latin typeface="Candara" panose="020E0502030303020204" pitchFamily="34" charset="0"/>
                  </a:rPr>
                  <a:t>User cannot produce tokens with distinct </a:t>
                </a:r>
                <a14:m>
                  <m:oMath xmlns:m="http://schemas.openxmlformats.org/officeDocument/2006/math">
                    <m:r>
                      <a:rPr lang="en-US" sz="2000" i="1">
                        <a:solidFill>
                          <a:srgbClr val="C00000"/>
                        </a:solidFill>
                        <a:latin typeface="Cambria Math" panose="02040503050406030204" pitchFamily="18" charset="0"/>
                      </a:rPr>
                      <m:t>𝑠𝑛</m:t>
                    </m:r>
                  </m:oMath>
                </a14:m>
                <a:r>
                  <a:rPr lang="en-US" sz="2000" dirty="0">
                    <a:solidFill>
                      <a:srgbClr val="C00000"/>
                    </a:solidFill>
                    <a:latin typeface="Candara" panose="020E0502030303020204" pitchFamily="34" charset="0"/>
                  </a:rPr>
                  <a:t> more than a 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for any context “</a:t>
                </a:r>
                <a:r>
                  <a:rPr lang="en-US" sz="2000" dirty="0">
                    <a:solidFill>
                      <a:srgbClr val="C00000"/>
                    </a:solidFill>
                    <a:latin typeface="Candara" panose="020E0502030303020204" pitchFamily="34" charset="0"/>
                    <a:ea typeface="Cambria Math" panose="02040503050406030204" pitchFamily="18" charset="0"/>
                  </a:rPr>
                  <a:t>ctxt</a:t>
                </a:r>
                <a:r>
                  <a:rPr lang="en-US" sz="2000" dirty="0">
                    <a:solidFill>
                      <a:srgbClr val="C00000"/>
                    </a:solidFill>
                    <a:latin typeface="Candara" panose="020E0502030303020204" pitchFamily="34" charset="0"/>
                  </a:rPr>
                  <a:t>”.</a:t>
                </a:r>
              </a:p>
            </p:txBody>
          </p:sp>
        </mc:Choice>
        <mc:Fallback xmlns="">
          <p:sp>
            <p:nvSpPr>
              <p:cNvPr id="23" name="Rounded Rectangular Callout 22">
                <a:extLst>
                  <a:ext uri="{FF2B5EF4-FFF2-40B4-BE49-F238E27FC236}">
                    <a16:creationId xmlns:a16="http://schemas.microsoft.com/office/drawing/2014/main" id="{6B40AD29-FFF8-AA61-A514-B2A971A8625A}"/>
                  </a:ext>
                </a:extLst>
              </p:cNvPr>
              <p:cNvSpPr>
                <a:spLocks noRot="1" noChangeAspect="1" noMove="1" noResize="1" noEditPoints="1" noAdjustHandles="1" noChangeArrowheads="1" noChangeShapeType="1" noTextEdit="1"/>
              </p:cNvSpPr>
              <p:nvPr/>
            </p:nvSpPr>
            <p:spPr>
              <a:xfrm>
                <a:off x="337415" y="3627098"/>
                <a:ext cx="3744263" cy="1606405"/>
              </a:xfrm>
              <a:prstGeom prst="wedgeRoundRectCallout">
                <a:avLst>
                  <a:gd name="adj1" fmla="val 81524"/>
                  <a:gd name="adj2" fmla="val 69586"/>
                  <a:gd name="adj3" fmla="val 16667"/>
                </a:avLst>
              </a:prstGeom>
              <a:blipFill>
                <a:blip r:embed="rId15"/>
                <a:stretch>
                  <a:fillRect/>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2424830-97BF-5387-8263-17154A23947B}"/>
              </a:ext>
            </a:extLst>
          </p:cNvPr>
          <p:cNvSpPr txBox="1"/>
          <p:nvPr/>
        </p:nvSpPr>
        <p:spPr>
          <a:xfrm>
            <a:off x="7008257" y="1749142"/>
            <a:ext cx="2781531"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’||date</a:t>
            </a:r>
          </a:p>
        </p:txBody>
      </p:sp>
      <p:pic>
        <p:nvPicPr>
          <p:cNvPr id="26" name="Graphic 25" descr="Exclamation mark with solid fill">
            <a:extLst>
              <a:ext uri="{FF2B5EF4-FFF2-40B4-BE49-F238E27FC236}">
                <a16:creationId xmlns:a16="http://schemas.microsoft.com/office/drawing/2014/main" id="{EDC84D17-38BF-7AF1-1B68-055153B1CC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65528" y="4354572"/>
            <a:ext cx="914400" cy="914400"/>
          </a:xfrm>
          <a:prstGeom prst="rect">
            <a:avLst/>
          </a:prstGeom>
        </p:spPr>
      </p:pic>
      <mc:AlternateContent xmlns:mc="http://schemas.openxmlformats.org/markup-compatibility/2006" xmlns:a14="http://schemas.microsoft.com/office/drawing/2010/main">
        <mc:Choice Requires="a14">
          <p:sp>
            <p:nvSpPr>
              <p:cNvPr id="27" name="Rounded Rectangular Callout 26">
                <a:extLst>
                  <a:ext uri="{FF2B5EF4-FFF2-40B4-BE49-F238E27FC236}">
                    <a16:creationId xmlns:a16="http://schemas.microsoft.com/office/drawing/2014/main" id="{D057DCF0-5229-3686-6EC4-1D1E8B478E8D}"/>
                  </a:ext>
                </a:extLst>
              </p:cNvPr>
              <p:cNvSpPr/>
              <p:nvPr/>
            </p:nvSpPr>
            <p:spPr>
              <a:xfrm>
                <a:off x="8580401" y="3238326"/>
                <a:ext cx="3079728" cy="1332500"/>
              </a:xfrm>
              <a:prstGeom prst="wedgeRoundRectCallout">
                <a:avLst>
                  <a:gd name="adj1" fmla="val -130988"/>
                  <a:gd name="adj2" fmla="val 110695"/>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C00000"/>
                    </a:solidFill>
                    <a:latin typeface="Candara" panose="020E0502030303020204" pitchFamily="34" charset="0"/>
                  </a:rPr>
                  <a:t>Linkability</a:t>
                </a:r>
                <a:r>
                  <a:rPr lang="en-US" sz="2000" b="1" dirty="0">
                    <a:solidFill>
                      <a:srgbClr val="C00000"/>
                    </a:solidFill>
                    <a:latin typeface="Candara" panose="020E0502030303020204" pitchFamily="34" charset="0"/>
                  </a:rPr>
                  <a:t>:</a:t>
                </a:r>
                <a:r>
                  <a:rPr lang="en-US" sz="2000" dirty="0">
                    <a:solidFill>
                      <a:srgbClr val="C00000"/>
                    </a:solidFill>
                    <a:latin typeface="Candara" panose="020E0502030303020204" pitchFamily="34" charset="0"/>
                  </a:rPr>
                  <a:t> If more token than limit is produced, </a:t>
                </a:r>
                <a14:m>
                  <m:oMath xmlns:m="http://schemas.openxmlformats.org/officeDocument/2006/math">
                    <m:r>
                      <a:rPr lang="en-US" sz="2000" i="1">
                        <a:solidFill>
                          <a:srgbClr val="C00000"/>
                        </a:solidFill>
                        <a:latin typeface="Cambria Math" panose="02040503050406030204" pitchFamily="18" charset="0"/>
                      </a:rPr>
                      <m:t>𝑝</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𝑈</m:t>
                        </m:r>
                      </m:sub>
                    </m:sSub>
                  </m:oMath>
                </a14:m>
                <a:r>
                  <a:rPr lang="en-US" sz="2000" dirty="0">
                    <a:solidFill>
                      <a:srgbClr val="C00000"/>
                    </a:solidFill>
                    <a:latin typeface="Candara" panose="020E0502030303020204" pitchFamily="34" charset="0"/>
                  </a:rPr>
                  <a:t> can be identified. </a:t>
                </a:r>
              </a:p>
            </p:txBody>
          </p:sp>
        </mc:Choice>
        <mc:Fallback xmlns="">
          <p:sp>
            <p:nvSpPr>
              <p:cNvPr id="27" name="Rounded Rectangular Callout 26">
                <a:extLst>
                  <a:ext uri="{FF2B5EF4-FFF2-40B4-BE49-F238E27FC236}">
                    <a16:creationId xmlns:a16="http://schemas.microsoft.com/office/drawing/2014/main" id="{D057DCF0-5229-3686-6EC4-1D1E8B478E8D}"/>
                  </a:ext>
                </a:extLst>
              </p:cNvPr>
              <p:cNvSpPr>
                <a:spLocks noRot="1" noChangeAspect="1" noMove="1" noResize="1" noEditPoints="1" noAdjustHandles="1" noChangeArrowheads="1" noChangeShapeType="1" noTextEdit="1"/>
              </p:cNvSpPr>
              <p:nvPr/>
            </p:nvSpPr>
            <p:spPr>
              <a:xfrm>
                <a:off x="8580401" y="3238326"/>
                <a:ext cx="3079728" cy="1332500"/>
              </a:xfrm>
              <a:prstGeom prst="wedgeRoundRectCallout">
                <a:avLst>
                  <a:gd name="adj1" fmla="val -130988"/>
                  <a:gd name="adj2" fmla="val 110695"/>
                  <a:gd name="adj3" fmla="val 16667"/>
                </a:avLst>
              </a:prstGeom>
              <a:blipFill>
                <a:blip r:embed="rId18"/>
                <a:stretch>
                  <a:fillRect r="-455"/>
                </a:stretch>
              </a:blipFill>
              <a:ln>
                <a:noFill/>
              </a:ln>
            </p:spPr>
            <p:txBody>
              <a:bodyPr/>
              <a:lstStyle/>
              <a:p>
                <a:r>
                  <a:rPr lang="en-US">
                    <a:noFill/>
                  </a:rPr>
                  <a:t> </a:t>
                </a:r>
              </a:p>
            </p:txBody>
          </p:sp>
        </mc:Fallback>
      </mc:AlternateContent>
      <p:pic>
        <p:nvPicPr>
          <p:cNvPr id="28" name="Graphic 27" descr="Exclamation mark with solid fill">
            <a:extLst>
              <a:ext uri="{FF2B5EF4-FFF2-40B4-BE49-F238E27FC236}">
                <a16:creationId xmlns:a16="http://schemas.microsoft.com/office/drawing/2014/main" id="{4972A5F3-2C10-CA4D-870F-A89B6011D9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36728" y="3904576"/>
            <a:ext cx="914400" cy="914400"/>
          </a:xfrm>
          <a:prstGeom prst="rect">
            <a:avLst/>
          </a:prstGeom>
        </p:spPr>
      </p:pic>
      <p:grpSp>
        <p:nvGrpSpPr>
          <p:cNvPr id="22" name="Group 21">
            <a:extLst>
              <a:ext uri="{FF2B5EF4-FFF2-40B4-BE49-F238E27FC236}">
                <a16:creationId xmlns:a16="http://schemas.microsoft.com/office/drawing/2014/main" id="{79754A09-C760-91AE-B08A-ECA09DA4B7C3}"/>
              </a:ext>
            </a:extLst>
          </p:cNvPr>
          <p:cNvGrpSpPr/>
          <p:nvPr/>
        </p:nvGrpSpPr>
        <p:grpSpPr>
          <a:xfrm rot="16200000">
            <a:off x="6201442" y="3414997"/>
            <a:ext cx="1299615" cy="1257689"/>
            <a:chOff x="5387410" y="3205778"/>
            <a:chExt cx="1299615" cy="1257689"/>
          </a:xfrm>
        </p:grpSpPr>
        <p:cxnSp>
          <p:nvCxnSpPr>
            <p:cNvPr id="3" name="Straight Arrow Connector 2">
              <a:extLst>
                <a:ext uri="{FF2B5EF4-FFF2-40B4-BE49-F238E27FC236}">
                  <a16:creationId xmlns:a16="http://schemas.microsoft.com/office/drawing/2014/main" id="{DB6E1E80-5BDC-AFA2-8B3A-6E8FFDE840C7}"/>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7D6FFFC-8EA2-2FC4-7DD4-320281E49A10}"/>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29" name="Picture 28">
            <a:extLst>
              <a:ext uri="{FF2B5EF4-FFF2-40B4-BE49-F238E27FC236}">
                <a16:creationId xmlns:a16="http://schemas.microsoft.com/office/drawing/2014/main" id="{48E6F9D9-767F-F785-1298-5A629B6D0CED}"/>
              </a:ext>
            </a:extLst>
          </p:cNvPr>
          <p:cNvPicPr>
            <a:picLocks noChangeAspect="1"/>
          </p:cNvPicPr>
          <p:nvPr/>
        </p:nvPicPr>
        <p:blipFill>
          <a:blip r:embed="rId19"/>
          <a:stretch>
            <a:fillRect/>
          </a:stretch>
        </p:blipFill>
        <p:spPr>
          <a:xfrm rot="1302345">
            <a:off x="8023807" y="181353"/>
            <a:ext cx="4654523" cy="1693105"/>
          </a:xfrm>
          <a:prstGeom prst="rect">
            <a:avLst/>
          </a:prstGeom>
          <a:ln w="76200">
            <a:solidFill>
              <a:srgbClr val="0070C0"/>
            </a:solidFill>
          </a:ln>
        </p:spPr>
      </p:pic>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B0C80BD-2F1F-5E41-FEBE-EB782F93BAF8}"/>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13" name="Rounded Rectangle 12">
                <a:extLst>
                  <a:ext uri="{FF2B5EF4-FFF2-40B4-BE49-F238E27FC236}">
                    <a16:creationId xmlns:a16="http://schemas.microsoft.com/office/drawing/2014/main" id="{CB0C80BD-2F1F-5E41-FEBE-EB782F93BAF8}"/>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20"/>
                <a:stretch>
                  <a:fillRect b="-5660"/>
                </a:stretch>
              </a:blipFill>
              <a:ln>
                <a:no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id="{F1915C70-C80D-32FE-E9C8-4254984B74DB}"/>
              </a:ext>
            </a:extLst>
          </p:cNvPr>
          <p:cNvSpPr/>
          <p:nvPr/>
        </p:nvSpPr>
        <p:spPr>
          <a:xfrm>
            <a:off x="7770626" y="4666345"/>
            <a:ext cx="4083959" cy="1634837"/>
          </a:xfrm>
          <a:prstGeom prst="wedgeEllipseCallout">
            <a:avLst>
              <a:gd name="adj1" fmla="val -50768"/>
              <a:gd name="adj2" fmla="val 3414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Want some “rate-limiting” properties based on some “contexts”.</a:t>
            </a:r>
          </a:p>
        </p:txBody>
      </p:sp>
    </p:spTree>
    <p:extLst>
      <p:ext uri="{BB962C8B-B14F-4D97-AF65-F5344CB8AC3E}">
        <p14:creationId xmlns:p14="http://schemas.microsoft.com/office/powerpoint/2010/main" val="30641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748F89D4-88D0-E5B5-3E7A-F5B6C87A3754}"/>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2" name="Title 1">
            <a:extLst>
              <a:ext uri="{FF2B5EF4-FFF2-40B4-BE49-F238E27FC236}">
                <a16:creationId xmlns:a16="http://schemas.microsoft.com/office/drawing/2014/main" id="{FCD21017-2CCB-F687-F324-769905702CD0}"/>
              </a:ext>
            </a:extLst>
          </p:cNvPr>
          <p:cNvSpPr>
            <a:spLocks noGrp="1"/>
          </p:cNvSpPr>
          <p:nvPr>
            <p:ph type="title"/>
          </p:nvPr>
        </p:nvSpPr>
        <p:spPr/>
        <p:txBody>
          <a:bodyPr/>
          <a:lstStyle/>
          <a:p>
            <a:r>
              <a:rPr lang="en-US" dirty="0">
                <a:latin typeface="Candara" panose="020E0502030303020204" pitchFamily="34" charset="0"/>
              </a:rPr>
              <a:t>Prior Constructions </a:t>
            </a:r>
            <a:r>
              <a:rPr lang="en-US" dirty="0">
                <a:solidFill>
                  <a:srgbClr val="C00000"/>
                </a:solidFill>
                <a:latin typeface="Candara" panose="020E0502030303020204" pitchFamily="34" charset="0"/>
              </a:rPr>
              <a:t>[CHL’05, CHKLM’06]</a:t>
            </a:r>
          </a:p>
        </p:txBody>
      </p:sp>
      <p:sp>
        <p:nvSpPr>
          <p:cNvPr id="5" name="TextBox 4">
            <a:extLst>
              <a:ext uri="{FF2B5EF4-FFF2-40B4-BE49-F238E27FC236}">
                <a16:creationId xmlns:a16="http://schemas.microsoft.com/office/drawing/2014/main" id="{2CFC8581-1DA8-A356-5CA5-75AA84A7CBB8}"/>
              </a:ext>
            </a:extLst>
          </p:cNvPr>
          <p:cNvSpPr txBox="1"/>
          <p:nvPr/>
        </p:nvSpPr>
        <p:spPr>
          <a:xfrm>
            <a:off x="8968288" y="184748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8" name="TextBox 7">
            <a:extLst>
              <a:ext uri="{FF2B5EF4-FFF2-40B4-BE49-F238E27FC236}">
                <a16:creationId xmlns:a16="http://schemas.microsoft.com/office/drawing/2014/main" id="{CD0215D9-3D1D-728A-2665-CD5BBE83CF1F}"/>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3F6E9C-4EF6-230F-2C4C-FD4173453FBA}"/>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FF3F6E9C-4EF6-230F-2C4C-FD4173453FBA}"/>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10423A-A7DE-05B1-F042-1EED2944D0BD}"/>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9A10423A-A7DE-05B1-F042-1EED2944D0BD}"/>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32E16F-D393-A544-E6E6-60A996DA2F0D}"/>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E232E16F-D393-A544-E6E6-60A996DA2F0D}"/>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6FBA9211-F74A-CFEC-FC64-697E3566E3E1}"/>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B186FCA4-CE20-2688-96FB-1B7D6C90BC6C}"/>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20071C1-5F93-3E15-9552-F4699A397890}"/>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21" name="Arc 20">
            <a:extLst>
              <a:ext uri="{FF2B5EF4-FFF2-40B4-BE49-F238E27FC236}">
                <a16:creationId xmlns:a16="http://schemas.microsoft.com/office/drawing/2014/main" id="{4133A6E9-AD35-6BEE-F7A2-017D1A5C57F8}"/>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B68C3F-E0A1-59E9-BD6B-98711DB92925}"/>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22" name="TextBox 21">
                <a:extLst>
                  <a:ext uri="{FF2B5EF4-FFF2-40B4-BE49-F238E27FC236}">
                    <a16:creationId xmlns:a16="http://schemas.microsoft.com/office/drawing/2014/main" id="{50B68C3F-E0A1-59E9-BD6B-98711DB92925}"/>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ECD1D2BC-32B5-FEA5-EFD8-3312E830D226}"/>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218282A-9A88-ACE6-F343-AF2695820A81}"/>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5" name="TextBox 24">
                <a:extLst>
                  <a:ext uri="{FF2B5EF4-FFF2-40B4-BE49-F238E27FC236}">
                    <a16:creationId xmlns:a16="http://schemas.microsoft.com/office/drawing/2014/main" id="{6218282A-9A88-ACE6-F343-AF2695820A81}"/>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16A5018-E301-357C-51F4-F89BFA3DE1A5}"/>
              </a:ext>
            </a:extLst>
          </p:cNvPr>
          <p:cNvGrpSpPr/>
          <p:nvPr/>
        </p:nvGrpSpPr>
        <p:grpSpPr>
          <a:xfrm>
            <a:off x="838200" y="4387601"/>
            <a:ext cx="2278444" cy="819390"/>
            <a:chOff x="838200" y="4387601"/>
            <a:chExt cx="2278444" cy="819390"/>
          </a:xfrm>
        </p:grpSpPr>
        <p:sp>
          <p:nvSpPr>
            <p:cNvPr id="27" name="TextBox 26">
              <a:extLst>
                <a:ext uri="{FF2B5EF4-FFF2-40B4-BE49-F238E27FC236}">
                  <a16:creationId xmlns:a16="http://schemas.microsoft.com/office/drawing/2014/main" id="{4502141F-5F6C-44F9-D98C-7F4ABA8A121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8" name="TextBox 27">
              <a:extLst>
                <a:ext uri="{FF2B5EF4-FFF2-40B4-BE49-F238E27FC236}">
                  <a16:creationId xmlns:a16="http://schemas.microsoft.com/office/drawing/2014/main" id="{66A5A64F-59CE-AEAA-5138-119F4DA37283}"/>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30" name="Straight Arrow Connector 29">
            <a:extLst>
              <a:ext uri="{FF2B5EF4-FFF2-40B4-BE49-F238E27FC236}">
                <a16:creationId xmlns:a16="http://schemas.microsoft.com/office/drawing/2014/main" id="{62216072-ED2E-8F10-5ECB-9128B2EBDD68}"/>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BF7E43-2498-402E-9CAC-5CC7F5FE6925}"/>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FFBF7E43-2498-402E-9CAC-5CC7F5FE6925}"/>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1164FB-8DDE-7488-9B1D-698CD08E1627}"/>
                  </a:ext>
                </a:extLst>
              </p:cNvPr>
              <p:cNvSpPr txBox="1"/>
              <p:nvPr/>
            </p:nvSpPr>
            <p:spPr>
              <a:xfrm>
                <a:off x="539479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34" name="TextBox 33">
                <a:extLst>
                  <a:ext uri="{FF2B5EF4-FFF2-40B4-BE49-F238E27FC236}">
                    <a16:creationId xmlns:a16="http://schemas.microsoft.com/office/drawing/2014/main" id="{951164FB-8DDE-7488-9B1D-698CD08E1627}"/>
                  </a:ext>
                </a:extLst>
              </p:cNvPr>
              <p:cNvSpPr txBox="1">
                <a:spLocks noRot="1" noChangeAspect="1" noMove="1" noResize="1" noEditPoints="1" noAdjustHandles="1" noChangeArrowheads="1" noChangeShapeType="1" noTextEdit="1"/>
              </p:cNvSpPr>
              <p:nvPr/>
            </p:nvSpPr>
            <p:spPr>
              <a:xfrm>
                <a:off x="5394791" y="5668971"/>
                <a:ext cx="253274" cy="369332"/>
              </a:xfrm>
              <a:prstGeom prst="rect">
                <a:avLst/>
              </a:prstGeom>
              <a:blipFill>
                <a:blip r:embed="rId15"/>
                <a:stretch>
                  <a:fillRect l="-14286"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a:extLst>
                  <a:ext uri="{FF2B5EF4-FFF2-40B4-BE49-F238E27FC236}">
                    <a16:creationId xmlns:a16="http://schemas.microsoft.com/office/drawing/2014/main" id="{951E70C9-FC77-2B49-842A-C60884DFC579}"/>
                  </a:ext>
                </a:extLst>
              </p:cNvPr>
              <p:cNvSpPr/>
              <p:nvPr/>
            </p:nvSpPr>
            <p:spPr>
              <a:xfrm>
                <a:off x="7543198" y="4410053"/>
                <a:ext cx="4534131" cy="2163584"/>
              </a:xfrm>
              <a:prstGeom prst="wedgeRoundRectCallout">
                <a:avLst>
                  <a:gd name="adj1" fmla="val -87972"/>
                  <a:gd name="adj2" fmla="val 15889"/>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rgbClr val="C00000"/>
                    </a:solidFill>
                    <a:latin typeface="Candara" panose="020E0502030303020204" pitchFamily="34" charset="0"/>
                  </a:rPr>
                  <a:t>ZK Proof of knowledge of</a:t>
                </a:r>
              </a:p>
              <a:p>
                <a14:m>
                  <m:oMath xmlns:m="http://schemas.openxmlformats.org/officeDocument/2006/math">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a:rPr lang="en-US" sz="2400" i="1">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PRF</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 </m:t>
                    </m:r>
                    <m:r>
                      <m:rPr>
                        <m:sty m:val="p"/>
                      </m:rPr>
                      <a:rPr lang="en-US" sz="2400" i="1">
                        <a:solidFill>
                          <a:srgbClr val="C00000"/>
                        </a:solidFill>
                        <a:latin typeface="Cambria Math" panose="02040503050406030204" pitchFamily="18" charset="0"/>
                      </a:rPr>
                      <m:t>ctxt</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ctr</m:t>
                    </m:r>
                    <m:r>
                      <a:rPr lang="en-US" sz="2400" i="1">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i="1">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35" name="Rounded Rectangular Callout 34">
                <a:extLst>
                  <a:ext uri="{FF2B5EF4-FFF2-40B4-BE49-F238E27FC236}">
                    <a16:creationId xmlns:a16="http://schemas.microsoft.com/office/drawing/2014/main" id="{951E70C9-FC77-2B49-842A-C60884DFC579}"/>
                  </a:ext>
                </a:extLst>
              </p:cNvPr>
              <p:cNvSpPr>
                <a:spLocks noRot="1" noChangeAspect="1" noMove="1" noResize="1" noEditPoints="1" noAdjustHandles="1" noChangeArrowheads="1" noChangeShapeType="1" noTextEdit="1"/>
              </p:cNvSpPr>
              <p:nvPr/>
            </p:nvSpPr>
            <p:spPr>
              <a:xfrm>
                <a:off x="7543198" y="4410053"/>
                <a:ext cx="4534131" cy="2163584"/>
              </a:xfrm>
              <a:prstGeom prst="wedgeRoundRectCallout">
                <a:avLst>
                  <a:gd name="adj1" fmla="val -87972"/>
                  <a:gd name="adj2" fmla="val 15889"/>
                  <a:gd name="adj3" fmla="val 16667"/>
                </a:avLst>
              </a:prstGeom>
              <a:blipFill>
                <a:blip r:embed="rId16"/>
                <a:stretch>
                  <a:fillRect/>
                </a:stretch>
              </a:blipFill>
              <a:ln>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B970688B-A4EE-F465-1399-12E701CC5057}"/>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12" name="Picture 11" descr="A cartoon kangaroo holding a computer&#10;&#10;AI-generated content may be incorrect.">
            <a:extLst>
              <a:ext uri="{FF2B5EF4-FFF2-40B4-BE49-F238E27FC236}">
                <a16:creationId xmlns:a16="http://schemas.microsoft.com/office/drawing/2014/main" id="{9BB9D8E3-CA79-FBC0-C8AE-05EC697D42A5}"/>
              </a:ext>
            </a:extLst>
          </p:cNvPr>
          <p:cNvPicPr>
            <a:picLocks noChangeAspect="1"/>
          </p:cNvPicPr>
          <p:nvPr/>
        </p:nvPicPr>
        <p:blipFill>
          <a:blip r:embed="rId17"/>
          <a:srcRect t="13448" b="12471"/>
          <a:stretch>
            <a:fillRect/>
          </a:stretch>
        </p:blipFill>
        <p:spPr>
          <a:xfrm>
            <a:off x="1373404" y="2124155"/>
            <a:ext cx="1435832" cy="1595507"/>
          </a:xfrm>
          <a:prstGeom prst="rect">
            <a:avLst/>
          </a:prstGeom>
        </p:spPr>
      </p:pic>
      <p:pic>
        <p:nvPicPr>
          <p:cNvPr id="14" name="Picture 13">
            <a:extLst>
              <a:ext uri="{FF2B5EF4-FFF2-40B4-BE49-F238E27FC236}">
                <a16:creationId xmlns:a16="http://schemas.microsoft.com/office/drawing/2014/main" id="{9E2F391B-019D-FA83-B1A6-C768A190E052}"/>
              </a:ext>
            </a:extLst>
          </p:cNvPr>
          <p:cNvPicPr>
            <a:picLocks noChangeAspect="1"/>
          </p:cNvPicPr>
          <p:nvPr/>
        </p:nvPicPr>
        <p:blipFill>
          <a:blip r:embed="rId18"/>
          <a:srcRect l="9703" t="-583" r="22448"/>
          <a:stretch>
            <a:fillRect/>
          </a:stretch>
        </p:blipFill>
        <p:spPr>
          <a:xfrm>
            <a:off x="8712835" y="2261453"/>
            <a:ext cx="1240277" cy="1225760"/>
          </a:xfrm>
          <a:prstGeom prst="rect">
            <a:avLst/>
          </a:prstGeom>
        </p:spPr>
      </p:pic>
      <p:pic>
        <p:nvPicPr>
          <p:cNvPr id="17" name="Picture 16">
            <a:extLst>
              <a:ext uri="{FF2B5EF4-FFF2-40B4-BE49-F238E27FC236}">
                <a16:creationId xmlns:a16="http://schemas.microsoft.com/office/drawing/2014/main" id="{68348330-F0D7-55DC-D2AF-0A9FD51C2FA4}"/>
              </a:ext>
            </a:extLst>
          </p:cNvPr>
          <p:cNvPicPr>
            <a:picLocks noChangeAspect="1"/>
          </p:cNvPicPr>
          <p:nvPr/>
        </p:nvPicPr>
        <p:blipFill>
          <a:blip r:embed="rId19"/>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7433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1" grpId="0" animBg="1"/>
      <p:bldP spid="22" grpId="0"/>
      <p:bldP spid="25" grpId="0"/>
      <p:bldP spid="32" grpId="0"/>
      <p:bldP spid="34" grpId="0"/>
      <p:bldP spid="35"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624-977F-7390-10BD-7DE6E3F7EA6C}"/>
              </a:ext>
            </a:extLst>
          </p:cNvPr>
          <p:cNvSpPr>
            <a:spLocks noGrp="1"/>
          </p:cNvSpPr>
          <p:nvPr>
            <p:ph type="title"/>
          </p:nvPr>
        </p:nvSpPr>
        <p:spPr/>
        <p:txBody>
          <a:bodyPr/>
          <a:lstStyle/>
          <a:p>
            <a:r>
              <a:rPr lang="en-US" dirty="0"/>
              <a:t>Post-Quantum Anonymity vs Unforgeability</a:t>
            </a:r>
          </a:p>
        </p:txBody>
      </p:sp>
      <p:sp>
        <p:nvSpPr>
          <p:cNvPr id="7" name="TextBox 6">
            <a:extLst>
              <a:ext uri="{FF2B5EF4-FFF2-40B4-BE49-F238E27FC236}">
                <a16:creationId xmlns:a16="http://schemas.microsoft.com/office/drawing/2014/main" id="{7ADFB11F-5529-B22F-D869-3E8F811D642E}"/>
              </a:ext>
            </a:extLst>
          </p:cNvPr>
          <p:cNvSpPr txBox="1"/>
          <p:nvPr/>
        </p:nvSpPr>
        <p:spPr>
          <a:xfrm>
            <a:off x="4982124" y="176155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cxnSp>
        <p:nvCxnSpPr>
          <p:cNvPr id="8" name="Straight Arrow Connector 7">
            <a:extLst>
              <a:ext uri="{FF2B5EF4-FFF2-40B4-BE49-F238E27FC236}">
                <a16:creationId xmlns:a16="http://schemas.microsoft.com/office/drawing/2014/main" id="{1857FAF6-6AA6-402A-48F3-D1298A035EFC}"/>
              </a:ext>
            </a:extLst>
          </p:cNvPr>
          <p:cNvCxnSpPr>
            <a:cxnSpLocks/>
          </p:cNvCxnSpPr>
          <p:nvPr/>
        </p:nvCxnSpPr>
        <p:spPr>
          <a:xfrm flipH="1">
            <a:off x="2392477" y="3046540"/>
            <a:ext cx="2267809" cy="108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EB7507-FC12-E8A9-4B92-80840363A087}"/>
                  </a:ext>
                </a:extLst>
              </p:cNvPr>
              <p:cNvSpPr txBox="1"/>
              <p:nvPr/>
            </p:nvSpPr>
            <p:spPr>
              <a:xfrm>
                <a:off x="2394680" y="2484279"/>
                <a:ext cx="2272032" cy="430887"/>
              </a:xfrm>
              <a:prstGeom prst="rect">
                <a:avLst/>
              </a:prstGeom>
              <a:noFill/>
            </p:spPr>
            <p:txBody>
              <a:bodyPr wrap="none" lIns="0" tIns="0" rIns="0" bIns="0" rtlCol="0">
                <a:spAutoFit/>
              </a:bodyPr>
              <a:lstStyle/>
              <a:p>
                <a:r>
                  <a:rPr lang="en-US" sz="2800" b="0" dirty="0">
                    <a:solidFill>
                      <a:srgbClr val="C00000"/>
                    </a:solidFill>
                  </a:rPr>
                  <a:t>Store </a:t>
                </a:r>
                <a14:m>
                  <m:oMath xmlns:m="http://schemas.openxmlformats.org/officeDocument/2006/math">
                    <m:sSub>
                      <m:sSubPr>
                        <m:ctrlPr>
                          <a:rPr lang="en-US" sz="2800" b="0" i="1" smtClean="0">
                            <a:solidFill>
                              <a:srgbClr val="C00000"/>
                            </a:solidFill>
                            <a:latin typeface="Cambria Math" panose="02040503050406030204" pitchFamily="18" charset="0"/>
                          </a:rPr>
                        </m:ctrlPr>
                      </m:sSub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𝑠</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𝑛</m:t>
                                </m:r>
                              </m:e>
                              <m:sub>
                                <m:r>
                                  <a:rPr lang="en-US" sz="2800" b="0" i="1" smtClean="0">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𝜋</m:t>
                                </m:r>
                              </m:e>
                              <m:sub>
                                <m:r>
                                  <a:rPr lang="en-US" sz="2800" b="0" i="1" smtClean="0">
                                    <a:solidFill>
                                      <a:srgbClr val="C00000"/>
                                    </a:solidFill>
                                    <a:latin typeface="Cambria Math" panose="02040503050406030204" pitchFamily="18" charset="0"/>
                                  </a:rPr>
                                  <m:t>𝑖</m:t>
                                </m:r>
                              </m:sub>
                            </m:sSub>
                          </m:e>
                        </m:d>
                      </m:e>
                      <m:sub>
                        <m:r>
                          <a:rPr lang="en-US" sz="2800" b="0" i="1" smtClean="0">
                            <a:solidFill>
                              <a:srgbClr val="C00000"/>
                            </a:solidFill>
                            <a:latin typeface="Cambria Math" panose="02040503050406030204" pitchFamily="18" charset="0"/>
                          </a:rPr>
                          <m:t>𝑖</m:t>
                        </m:r>
                      </m:sub>
                    </m:sSub>
                  </m:oMath>
                </a14:m>
                <a:endParaRPr lang="en-US" sz="2800" dirty="0">
                  <a:solidFill>
                    <a:srgbClr val="C00000"/>
                  </a:solidFill>
                  <a:latin typeface="Candara" panose="020E0502030303020204" pitchFamily="34" charset="0"/>
                </a:endParaRPr>
              </a:p>
            </p:txBody>
          </p:sp>
        </mc:Choice>
        <mc:Fallback xmlns="">
          <p:sp>
            <p:nvSpPr>
              <p:cNvPr id="9" name="TextBox 8">
                <a:extLst>
                  <a:ext uri="{FF2B5EF4-FFF2-40B4-BE49-F238E27FC236}">
                    <a16:creationId xmlns:a16="http://schemas.microsoft.com/office/drawing/2014/main" id="{21EB7507-FC12-E8A9-4B92-80840363A087}"/>
                  </a:ext>
                </a:extLst>
              </p:cNvPr>
              <p:cNvSpPr txBox="1">
                <a:spLocks noRot="1" noChangeAspect="1" noMove="1" noResize="1" noEditPoints="1" noAdjustHandles="1" noChangeArrowheads="1" noChangeShapeType="1" noTextEdit="1"/>
              </p:cNvSpPr>
              <p:nvPr/>
            </p:nvSpPr>
            <p:spPr>
              <a:xfrm>
                <a:off x="2394680" y="2484279"/>
                <a:ext cx="2272032" cy="430887"/>
              </a:xfrm>
              <a:prstGeom prst="rect">
                <a:avLst/>
              </a:prstGeom>
              <a:blipFill>
                <a:blip r:embed="rId5"/>
                <a:stretch>
                  <a:fillRect l="-9444" t="-25714" r="-2222" b="-457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BC98ED2-B740-01C4-997F-650FCEDDBE2E}"/>
              </a:ext>
            </a:extLst>
          </p:cNvPr>
          <p:cNvGrpSpPr/>
          <p:nvPr/>
        </p:nvGrpSpPr>
        <p:grpSpPr>
          <a:xfrm>
            <a:off x="465184" y="4085571"/>
            <a:ext cx="1619028" cy="2134555"/>
            <a:chOff x="1991032" y="3697960"/>
            <a:chExt cx="2027904" cy="2673624"/>
          </a:xfrm>
        </p:grpSpPr>
        <p:grpSp>
          <p:nvGrpSpPr>
            <p:cNvPr id="11" name="Group 10">
              <a:extLst>
                <a:ext uri="{FF2B5EF4-FFF2-40B4-BE49-F238E27FC236}">
                  <a16:creationId xmlns:a16="http://schemas.microsoft.com/office/drawing/2014/main" id="{F851582E-D89A-AC8A-3096-592E4E3CB299}"/>
                </a:ext>
              </a:extLst>
            </p:cNvPr>
            <p:cNvGrpSpPr/>
            <p:nvPr/>
          </p:nvGrpSpPr>
          <p:grpSpPr>
            <a:xfrm>
              <a:off x="1991032" y="3697960"/>
              <a:ext cx="2027904" cy="2027904"/>
              <a:chOff x="1811594" y="2428567"/>
              <a:chExt cx="2546555" cy="2546555"/>
            </a:xfrm>
          </p:grpSpPr>
          <p:pic>
            <p:nvPicPr>
              <p:cNvPr id="13" name="Graphic 12" descr="Processor outline">
                <a:extLst>
                  <a:ext uri="{FF2B5EF4-FFF2-40B4-BE49-F238E27FC236}">
                    <a16:creationId xmlns:a16="http://schemas.microsoft.com/office/drawing/2014/main" id="{16566D1A-D66B-BBCD-7CF9-BE7983B80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14" name="Graphic 13" descr="Atom with solid fill">
                <a:extLst>
                  <a:ext uri="{FF2B5EF4-FFF2-40B4-BE49-F238E27FC236}">
                    <a16:creationId xmlns:a16="http://schemas.microsoft.com/office/drawing/2014/main" id="{FA875F1D-DA2A-5307-0DE5-C124733F7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12" name="TextBox 11">
              <a:extLst>
                <a:ext uri="{FF2B5EF4-FFF2-40B4-BE49-F238E27FC236}">
                  <a16:creationId xmlns:a16="http://schemas.microsoft.com/office/drawing/2014/main" id="{51F8CEA2-E2F4-6B1C-598B-39584BE469EF}"/>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15" name="TextBox 14">
            <a:extLst>
              <a:ext uri="{FF2B5EF4-FFF2-40B4-BE49-F238E27FC236}">
                <a16:creationId xmlns:a16="http://schemas.microsoft.com/office/drawing/2014/main" id="{F175D276-C9FA-111A-68B9-FE95D1B5E092}"/>
              </a:ext>
            </a:extLst>
          </p:cNvPr>
          <p:cNvSpPr txBox="1"/>
          <p:nvPr/>
        </p:nvSpPr>
        <p:spPr>
          <a:xfrm>
            <a:off x="598786" y="1849431"/>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cxnSp>
        <p:nvCxnSpPr>
          <p:cNvPr id="18" name="Straight Connector 17">
            <a:extLst>
              <a:ext uri="{FF2B5EF4-FFF2-40B4-BE49-F238E27FC236}">
                <a16:creationId xmlns:a16="http://schemas.microsoft.com/office/drawing/2014/main" id="{C5DEFBD3-72A5-DB37-03A3-269DB1F976BC}"/>
              </a:ext>
            </a:extLst>
          </p:cNvPr>
          <p:cNvCxnSpPr/>
          <p:nvPr/>
        </p:nvCxnSpPr>
        <p:spPr>
          <a:xfrm>
            <a:off x="6096000" y="2130836"/>
            <a:ext cx="0" cy="4269964"/>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19" name="Rounded Rectangular Callout 18">
            <a:extLst>
              <a:ext uri="{FF2B5EF4-FFF2-40B4-BE49-F238E27FC236}">
                <a16:creationId xmlns:a16="http://schemas.microsoft.com/office/drawing/2014/main" id="{3BB0A6C7-961C-8AB9-A11F-47019CB8D658}"/>
              </a:ext>
            </a:extLst>
          </p:cNvPr>
          <p:cNvSpPr/>
          <p:nvPr/>
        </p:nvSpPr>
        <p:spPr>
          <a:xfrm>
            <a:off x="2642401" y="3429000"/>
            <a:ext cx="3121746" cy="2667897"/>
          </a:xfrm>
          <a:prstGeom prst="wedgeRoundRectCallout">
            <a:avLst>
              <a:gd name="adj1" fmla="val -69431"/>
              <a:gd name="adj2" fmla="val 16324"/>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Candara" panose="020E0502030303020204" pitchFamily="34" charset="0"/>
              </a:rPr>
              <a:t>De-anonymize past actions even after transitioning to PQ</a:t>
            </a:r>
            <a:endParaRPr lang="en-US" sz="2800" dirty="0">
              <a:solidFill>
                <a:schemeClr val="accent3"/>
              </a:solidFill>
              <a:latin typeface="Candara" panose="020E0502030303020204" pitchFamily="34" charset="0"/>
            </a:endParaRPr>
          </a:p>
        </p:txBody>
      </p:sp>
      <p:sp>
        <p:nvSpPr>
          <p:cNvPr id="21" name="TextBox 20">
            <a:extLst>
              <a:ext uri="{FF2B5EF4-FFF2-40B4-BE49-F238E27FC236}">
                <a16:creationId xmlns:a16="http://schemas.microsoft.com/office/drawing/2014/main" id="{D309CB90-5AAC-09ED-7D2F-92D861DC7C65}"/>
              </a:ext>
            </a:extLst>
          </p:cNvPr>
          <p:cNvSpPr txBox="1"/>
          <p:nvPr/>
        </p:nvSpPr>
        <p:spPr>
          <a:xfrm>
            <a:off x="10202041" y="1882650"/>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grpSp>
        <p:nvGrpSpPr>
          <p:cNvPr id="22" name="Group 21">
            <a:extLst>
              <a:ext uri="{FF2B5EF4-FFF2-40B4-BE49-F238E27FC236}">
                <a16:creationId xmlns:a16="http://schemas.microsoft.com/office/drawing/2014/main" id="{C4EE3D64-538F-D9CA-BA05-2CA3FC935D9D}"/>
              </a:ext>
            </a:extLst>
          </p:cNvPr>
          <p:cNvGrpSpPr/>
          <p:nvPr/>
        </p:nvGrpSpPr>
        <p:grpSpPr>
          <a:xfrm>
            <a:off x="10123989" y="3861271"/>
            <a:ext cx="1619028" cy="2134555"/>
            <a:chOff x="1991032" y="3697960"/>
            <a:chExt cx="2027904" cy="2673624"/>
          </a:xfrm>
        </p:grpSpPr>
        <p:grpSp>
          <p:nvGrpSpPr>
            <p:cNvPr id="23" name="Group 22">
              <a:extLst>
                <a:ext uri="{FF2B5EF4-FFF2-40B4-BE49-F238E27FC236}">
                  <a16:creationId xmlns:a16="http://schemas.microsoft.com/office/drawing/2014/main" id="{FBBC2B2A-8038-91C9-EE2C-1CA99861FA4C}"/>
                </a:ext>
              </a:extLst>
            </p:cNvPr>
            <p:cNvGrpSpPr/>
            <p:nvPr/>
          </p:nvGrpSpPr>
          <p:grpSpPr>
            <a:xfrm>
              <a:off x="1991032" y="3697960"/>
              <a:ext cx="2027904" cy="2027904"/>
              <a:chOff x="1811594" y="2428567"/>
              <a:chExt cx="2546555" cy="2546555"/>
            </a:xfrm>
          </p:grpSpPr>
          <p:pic>
            <p:nvPicPr>
              <p:cNvPr id="25" name="Graphic 24" descr="Processor outline">
                <a:extLst>
                  <a:ext uri="{FF2B5EF4-FFF2-40B4-BE49-F238E27FC236}">
                    <a16:creationId xmlns:a16="http://schemas.microsoft.com/office/drawing/2014/main" id="{4D386389-377B-0E04-7C3D-D40B91C889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26" name="Graphic 25" descr="Atom with solid fill">
                <a:extLst>
                  <a:ext uri="{FF2B5EF4-FFF2-40B4-BE49-F238E27FC236}">
                    <a16:creationId xmlns:a16="http://schemas.microsoft.com/office/drawing/2014/main" id="{943BCB40-A3B7-D8BF-D30E-96B0F3C66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24" name="TextBox 23">
              <a:extLst>
                <a:ext uri="{FF2B5EF4-FFF2-40B4-BE49-F238E27FC236}">
                  <a16:creationId xmlns:a16="http://schemas.microsoft.com/office/drawing/2014/main" id="{26687713-830B-F473-8CBB-1BE620D243B1}"/>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27" name="Rounded Rectangular Callout 26">
            <a:extLst>
              <a:ext uri="{FF2B5EF4-FFF2-40B4-BE49-F238E27FC236}">
                <a16:creationId xmlns:a16="http://schemas.microsoft.com/office/drawing/2014/main" id="{F990DF86-99D6-A552-4A19-5F7AA602F653}"/>
              </a:ext>
            </a:extLst>
          </p:cNvPr>
          <p:cNvSpPr/>
          <p:nvPr/>
        </p:nvSpPr>
        <p:spPr>
          <a:xfrm>
            <a:off x="6387638" y="3357046"/>
            <a:ext cx="2951804" cy="2046128"/>
          </a:xfrm>
          <a:prstGeom prst="wedgeRoundRectCallout">
            <a:avLst>
              <a:gd name="adj1" fmla="val 77822"/>
              <a:gd name="adj2" fmla="val -5767"/>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Candara" panose="020E0502030303020204" pitchFamily="34" charset="0"/>
              </a:rPr>
              <a:t>After transition to PQ, we are fine.</a:t>
            </a:r>
          </a:p>
        </p:txBody>
      </p:sp>
      <p:pic>
        <p:nvPicPr>
          <p:cNvPr id="17" name="Picture 16" descr="A cartoon koala wearing a red robe and holding a trident&#10;&#10;AI-generated content may be incorrect.">
            <a:extLst>
              <a:ext uri="{FF2B5EF4-FFF2-40B4-BE49-F238E27FC236}">
                <a16:creationId xmlns:a16="http://schemas.microsoft.com/office/drawing/2014/main" id="{44C43870-768B-2B79-A8F5-C18BB35ED4F3}"/>
              </a:ext>
            </a:extLst>
          </p:cNvPr>
          <p:cNvPicPr>
            <a:picLocks noChangeAspect="1"/>
          </p:cNvPicPr>
          <p:nvPr/>
        </p:nvPicPr>
        <p:blipFill>
          <a:blip r:embed="rId10"/>
          <a:srcRect l="17091" t="12105" r="25848" b="5885"/>
          <a:stretch>
            <a:fillRect/>
          </a:stretch>
        </p:blipFill>
        <p:spPr>
          <a:xfrm>
            <a:off x="10179408" y="2451358"/>
            <a:ext cx="1563476" cy="1498029"/>
          </a:xfrm>
          <a:prstGeom prst="rect">
            <a:avLst/>
          </a:prstGeom>
        </p:spPr>
      </p:pic>
      <p:pic>
        <p:nvPicPr>
          <p:cNvPr id="28" name="Picture 27" descr="A cartoon koala wearing a red robe and holding a trident&#10;&#10;AI-generated content may be incorrect.">
            <a:extLst>
              <a:ext uri="{FF2B5EF4-FFF2-40B4-BE49-F238E27FC236}">
                <a16:creationId xmlns:a16="http://schemas.microsoft.com/office/drawing/2014/main" id="{8D6BA252-F66E-37FF-D13C-1EDAA6F8E4FA}"/>
              </a:ext>
            </a:extLst>
          </p:cNvPr>
          <p:cNvPicPr>
            <a:picLocks noChangeAspect="1"/>
          </p:cNvPicPr>
          <p:nvPr/>
        </p:nvPicPr>
        <p:blipFill>
          <a:blip r:embed="rId10"/>
          <a:srcRect l="17091" t="12105" r="25848" b="5885"/>
          <a:stretch>
            <a:fillRect/>
          </a:stretch>
        </p:blipFill>
        <p:spPr>
          <a:xfrm>
            <a:off x="520736" y="2363242"/>
            <a:ext cx="1563476" cy="1498029"/>
          </a:xfrm>
          <a:prstGeom prst="rect">
            <a:avLst/>
          </a:prstGeom>
        </p:spPr>
      </p:pic>
      <p:pic>
        <p:nvPicPr>
          <p:cNvPr id="29" name="Picture 28">
            <a:extLst>
              <a:ext uri="{FF2B5EF4-FFF2-40B4-BE49-F238E27FC236}">
                <a16:creationId xmlns:a16="http://schemas.microsoft.com/office/drawing/2014/main" id="{4E5A3C95-6A48-924C-F5FE-D2E0C9F3C24A}"/>
              </a:ext>
            </a:extLst>
          </p:cNvPr>
          <p:cNvPicPr>
            <a:picLocks noChangeAspect="1"/>
          </p:cNvPicPr>
          <p:nvPr/>
        </p:nvPicPr>
        <p:blipFill>
          <a:blip r:embed="rId11"/>
          <a:srcRect l="9703" t="-583" r="22448"/>
          <a:stretch>
            <a:fillRect/>
          </a:stretch>
        </p:blipFill>
        <p:spPr>
          <a:xfrm>
            <a:off x="4708462" y="2218212"/>
            <a:ext cx="1240277" cy="1225760"/>
          </a:xfrm>
          <a:prstGeom prst="rect">
            <a:avLst/>
          </a:prstGeom>
        </p:spPr>
      </p:pic>
    </p:spTree>
    <p:extLst>
      <p:ext uri="{BB962C8B-B14F-4D97-AF65-F5344CB8AC3E}">
        <p14:creationId xmlns:p14="http://schemas.microsoft.com/office/powerpoint/2010/main" val="12699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3F81-57C4-E664-58A4-36EDFB41A254}"/>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C4B34D16-3043-4F6D-E7DA-1915A84034E9}"/>
              </a:ext>
            </a:extLst>
          </p:cNvPr>
          <p:cNvSpPr>
            <a:spLocks noGrp="1"/>
          </p:cNvSpPr>
          <p:nvPr>
            <p:ph idx="1"/>
          </p:nvPr>
        </p:nvSpPr>
        <p:spPr/>
        <p:txBody>
          <a:bodyPr>
            <a:normAutofit/>
          </a:bodyPr>
          <a:lstStyle/>
          <a:p>
            <a:r>
              <a:rPr lang="en-US" sz="3200" dirty="0">
                <a:solidFill>
                  <a:srgbClr val="C00000"/>
                </a:solidFill>
              </a:rPr>
              <a:t>Full-on post-quantum scheme (e.g., lattice-based)</a:t>
            </a:r>
          </a:p>
          <a:p>
            <a:pPr lvl="1"/>
            <a:r>
              <a:rPr lang="en-US" sz="2800" dirty="0">
                <a:solidFill>
                  <a:srgbClr val="C00000"/>
                </a:solidFill>
              </a:rPr>
              <a:t>Still quite inefficient</a:t>
            </a:r>
          </a:p>
        </p:txBody>
      </p:sp>
    </p:spTree>
    <p:extLst>
      <p:ext uri="{BB962C8B-B14F-4D97-AF65-F5344CB8AC3E}">
        <p14:creationId xmlns:p14="http://schemas.microsoft.com/office/powerpoint/2010/main" val="291940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1A7E-16AC-DEAF-9FA5-1FCCE3CE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3E7C-BB87-6AD1-5710-C16D86DDF4F0}"/>
              </a:ext>
            </a:extLst>
          </p:cNvPr>
          <p:cNvSpPr>
            <a:spLocks noGrp="1"/>
          </p:cNvSpPr>
          <p:nvPr>
            <p:ph type="title"/>
          </p:nvPr>
        </p:nvSpPr>
        <p:spPr/>
        <p:txBody>
          <a:bodyPr/>
          <a:lstStyle/>
          <a:p>
            <a:r>
              <a:rPr lang="en-US" dirty="0">
                <a:latin typeface="Candara" panose="020E0502030303020204" pitchFamily="34" charset="0"/>
              </a:rPr>
              <a:t>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Choice>
        <mc:Fallback xmlns="">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0000" r="-1167" b="-114286"/>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Fallback>
      </mc:AlternateContent>
    </p:spTree>
    <p:extLst>
      <p:ext uri="{BB962C8B-B14F-4D97-AF65-F5344CB8AC3E}">
        <p14:creationId xmlns:p14="http://schemas.microsoft.com/office/powerpoint/2010/main" val="63448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1FBF-8FC6-E4F8-523E-707A80A3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FFB68-20B8-C653-AC4C-CBD78BE51C32}"/>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E6B5C745-DBB5-FCF7-CFCE-50A513CE12EF}"/>
              </a:ext>
            </a:extLst>
          </p:cNvPr>
          <p:cNvSpPr>
            <a:spLocks noGrp="1"/>
          </p:cNvSpPr>
          <p:nvPr>
            <p:ph idx="1"/>
          </p:nvPr>
        </p:nvSpPr>
        <p:spPr/>
        <p:txBody>
          <a:bodyPr>
            <a:normAutofit/>
          </a:bodyPr>
          <a:lstStyle/>
          <a:p>
            <a:r>
              <a:rPr lang="en-US" sz="3200" dirty="0">
                <a:solidFill>
                  <a:srgbClr val="C00000"/>
                </a:solidFill>
              </a:rPr>
              <a:t>Full-on post-quantum scheme </a:t>
            </a:r>
          </a:p>
          <a:p>
            <a:pPr lvl="1"/>
            <a:r>
              <a:rPr lang="en-US" sz="2800" dirty="0">
                <a:solidFill>
                  <a:srgbClr val="C00000"/>
                </a:solidFill>
              </a:rPr>
              <a:t>Still quite inefficient</a:t>
            </a:r>
          </a:p>
          <a:p>
            <a:r>
              <a:rPr lang="en-US" sz="3200" dirty="0">
                <a:solidFill>
                  <a:srgbClr val="C00000"/>
                </a:solidFill>
              </a:rPr>
              <a:t>Using a lattice-based PRF + group-based primitive</a:t>
            </a:r>
          </a:p>
          <a:p>
            <a:pPr lvl="1"/>
            <a:r>
              <a:rPr lang="en-US" sz="2800" dirty="0">
                <a:solidFill>
                  <a:srgbClr val="C00000"/>
                </a:solidFill>
              </a:rPr>
              <a:t>Proving correct PRF evaluation is expensive</a:t>
            </a:r>
          </a:p>
          <a:p>
            <a:pPr lvl="1"/>
            <a:r>
              <a:rPr lang="en-US" sz="2800" dirty="0">
                <a:solidFill>
                  <a:srgbClr val="C00000"/>
                </a:solidFill>
              </a:rPr>
              <a:t>Mixing assumptions, e.g., LWE + group-based</a:t>
            </a:r>
          </a:p>
          <a:p>
            <a:r>
              <a:rPr lang="en-US" sz="3200" b="1" dirty="0">
                <a:solidFill>
                  <a:schemeClr val="accent3"/>
                </a:solidFill>
              </a:rPr>
              <a:t>This work:</a:t>
            </a:r>
            <a:r>
              <a:rPr lang="en-US" sz="3200" dirty="0">
                <a:solidFill>
                  <a:schemeClr val="accent3"/>
                </a:solidFill>
              </a:rPr>
              <a:t> what if we go further?</a:t>
            </a:r>
          </a:p>
          <a:p>
            <a:pPr lvl="1"/>
            <a:r>
              <a:rPr lang="en-US" sz="2800" dirty="0">
                <a:solidFill>
                  <a:schemeClr val="accent3"/>
                </a:solidFill>
              </a:rPr>
              <a:t>Group-based construction</a:t>
            </a:r>
            <a:endParaRPr lang="en-US" sz="3200" dirty="0">
              <a:solidFill>
                <a:schemeClr val="accent3"/>
              </a:solidFill>
            </a:endParaRPr>
          </a:p>
          <a:p>
            <a:pPr lvl="1"/>
            <a:r>
              <a:rPr lang="en-US" sz="2800" u="sng" dirty="0">
                <a:solidFill>
                  <a:schemeClr val="accent3"/>
                </a:solidFill>
              </a:rPr>
              <a:t>Statistical / Everlasting Anonymity</a:t>
            </a:r>
          </a:p>
          <a:p>
            <a:pPr lvl="1"/>
            <a:r>
              <a:rPr lang="en-US" sz="2800" dirty="0">
                <a:solidFill>
                  <a:schemeClr val="accent3"/>
                </a:solidFill>
              </a:rPr>
              <a:t>Somewhat efficient</a:t>
            </a:r>
            <a:endParaRPr lang="en-US" sz="2800" dirty="0">
              <a:solidFill>
                <a:srgbClr val="C00000"/>
              </a:solidFill>
            </a:endParaRPr>
          </a:p>
        </p:txBody>
      </p:sp>
    </p:spTree>
    <p:extLst>
      <p:ext uri="{BB962C8B-B14F-4D97-AF65-F5344CB8AC3E}">
        <p14:creationId xmlns:p14="http://schemas.microsoft.com/office/powerpoint/2010/main" val="7984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E726-373F-BD44-1A95-3C130BF2FD40}"/>
              </a:ext>
            </a:extLst>
          </p:cNvPr>
          <p:cNvSpPr>
            <a:spLocks noGrp="1"/>
          </p:cNvSpPr>
          <p:nvPr>
            <p:ph type="title"/>
          </p:nvPr>
        </p:nvSpPr>
        <p:spPr/>
        <p:txBody>
          <a:bodyPr/>
          <a:lstStyle/>
          <a:p>
            <a:r>
              <a:rPr lang="en-US" dirty="0">
                <a:latin typeface="Candara" panose="020E0502030303020204" pitchFamily="34" charset="0"/>
              </a:rPr>
              <a:t>Our Results</a:t>
            </a:r>
          </a:p>
        </p:txBody>
      </p:sp>
      <p:sp>
        <p:nvSpPr>
          <p:cNvPr id="3" name="Content Placeholder 2">
            <a:extLst>
              <a:ext uri="{FF2B5EF4-FFF2-40B4-BE49-F238E27FC236}">
                <a16:creationId xmlns:a16="http://schemas.microsoft.com/office/drawing/2014/main" id="{C777BE25-F33F-65B9-18F0-73A5BFED8D17}"/>
              </a:ext>
            </a:extLst>
          </p:cNvPr>
          <p:cNvSpPr>
            <a:spLocks noGrp="1"/>
          </p:cNvSpPr>
          <p:nvPr>
            <p:ph idx="1"/>
          </p:nvPr>
        </p:nvSpPr>
        <p:spPr/>
        <p:txBody>
          <a:bodyPr>
            <a:normAutofit/>
          </a:bodyPr>
          <a:lstStyle/>
          <a:p>
            <a:r>
              <a:rPr lang="en-US" sz="3200" dirty="0">
                <a:solidFill>
                  <a:schemeClr val="accent3"/>
                </a:solidFill>
              </a:rPr>
              <a:t>Pairing-based anonymous tokens construction with</a:t>
            </a:r>
          </a:p>
          <a:p>
            <a:pPr lvl="1"/>
            <a:r>
              <a:rPr lang="en-US" sz="2800" u="sng" dirty="0">
                <a:solidFill>
                  <a:schemeClr val="accent3"/>
                </a:solidFill>
              </a:rPr>
              <a:t>Everlasting Anonymity</a:t>
            </a:r>
          </a:p>
          <a:p>
            <a:pPr lvl="1"/>
            <a:r>
              <a:rPr lang="en-US" sz="2800" u="sng" dirty="0">
                <a:solidFill>
                  <a:schemeClr val="accent3"/>
                </a:solidFill>
              </a:rPr>
              <a:t>Unforgeability &amp; </a:t>
            </a:r>
            <a:r>
              <a:rPr lang="en-US" sz="2800" u="sng" dirty="0" err="1">
                <a:solidFill>
                  <a:schemeClr val="accent3"/>
                </a:solidFill>
              </a:rPr>
              <a:t>Linkability</a:t>
            </a:r>
            <a:r>
              <a:rPr lang="en-US" sz="2800" dirty="0">
                <a:solidFill>
                  <a:schemeClr val="accent3"/>
                </a:solidFill>
              </a:rPr>
              <a:t> from q-Type assumption + SXDH + ROM</a:t>
            </a:r>
          </a:p>
          <a:p>
            <a:pPr lvl="1"/>
            <a:r>
              <a:rPr lang="en-US" sz="2800" dirty="0">
                <a:solidFill>
                  <a:schemeClr val="accent3"/>
                </a:solidFill>
              </a:rPr>
              <a:t>Token generation time is independent of </a:t>
            </a:r>
            <a:r>
              <a:rPr lang="en-US" sz="2800" u="sng" dirty="0">
                <a:solidFill>
                  <a:schemeClr val="accent3"/>
                </a:solidFill>
              </a:rPr>
              <a:t>total number of tokens available per each token dispenser</a:t>
            </a:r>
            <a:endParaRPr lang="en-US" sz="2800" dirty="0">
              <a:solidFill>
                <a:srgbClr val="C00000"/>
              </a:solidFill>
            </a:endParaRPr>
          </a:p>
        </p:txBody>
      </p:sp>
    </p:spTree>
    <p:extLst>
      <p:ext uri="{BB962C8B-B14F-4D97-AF65-F5344CB8AC3E}">
        <p14:creationId xmlns:p14="http://schemas.microsoft.com/office/powerpoint/2010/main" val="26927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17907</TotalTime>
  <Words>3659</Words>
  <Application>Microsoft Macintosh PowerPoint</Application>
  <PresentationFormat>Widescreen</PresentationFormat>
  <Paragraphs>451</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Symbol</vt:lpstr>
      <vt:lpstr>Cambria Math</vt:lpstr>
      <vt:lpstr>Aptos</vt:lpstr>
      <vt:lpstr>Candara</vt:lpstr>
      <vt:lpstr>Office Theme</vt:lpstr>
      <vt:lpstr>Everlasting Anonymous  Rate-Limited Tokens</vt:lpstr>
      <vt:lpstr>Anonymous Tokens</vt:lpstr>
      <vt:lpstr>Rate-Limitation</vt:lpstr>
      <vt:lpstr>Prior Constructions [CHL’05, CHKLM’06]</vt:lpstr>
      <vt:lpstr>Post-Quantum Anonymity vs Unforgeability</vt:lpstr>
      <vt:lpstr>Achieving Post-quantum Anonymity</vt:lpstr>
      <vt:lpstr>Lattice-Based Constructions of similar primitives</vt:lpstr>
      <vt:lpstr>Achieving Post-quantum Anonymity</vt:lpstr>
      <vt:lpstr>Our Results</vt:lpstr>
      <vt:lpstr>Comparison with Lattice-Based Constructions of similar primitives</vt:lpstr>
      <vt:lpstr>Definition of (Everlasting) Anonymity</vt:lpstr>
      <vt:lpstr>Anonymity: Real World</vt:lpstr>
      <vt:lpstr>Anonymity: Ideal World</vt:lpstr>
      <vt:lpstr>Strawman Solution: Random Degree-k Polynomial</vt:lpstr>
      <vt:lpstr>PowerPoint Presentation</vt:lpstr>
      <vt:lpstr>PowerPoint Presentation</vt:lpstr>
      <vt:lpstr>Our approach at a high-level</vt:lpstr>
      <vt:lpstr>Statistically Pseudorandom Function with faster evaluation [Pagh-Pagh’08,BHNK’18]</vt:lpstr>
      <vt:lpstr>Modifications amenable to group-based techniques</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132</cp:revision>
  <dcterms:created xsi:type="dcterms:W3CDTF">2025-11-22T00:18:34Z</dcterms:created>
  <dcterms:modified xsi:type="dcterms:W3CDTF">2025-12-08T01:22:38Z</dcterms:modified>
</cp:coreProperties>
</file>